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5" r:id="rId4"/>
    <p:sldId id="262" r:id="rId5"/>
    <p:sldId id="264" r:id="rId6"/>
    <p:sldId id="269" r:id="rId7"/>
    <p:sldId id="266" r:id="rId8"/>
    <p:sldId id="259" r:id="rId9"/>
    <p:sldId id="260" r:id="rId10"/>
    <p:sldId id="261" r:id="rId11"/>
    <p:sldId id="267" r:id="rId12"/>
    <p:sldId id="268" r:id="rId13"/>
    <p:sldId id="271" r:id="rId14"/>
    <p:sldId id="270" r:id="rId15"/>
    <p:sldId id="277" r:id="rId16"/>
    <p:sldId id="279" r:id="rId17"/>
    <p:sldId id="292" r:id="rId18"/>
    <p:sldId id="300" r:id="rId19"/>
    <p:sldId id="293" r:id="rId20"/>
    <p:sldId id="273" r:id="rId21"/>
    <p:sldId id="274" r:id="rId22"/>
    <p:sldId id="275" r:id="rId23"/>
    <p:sldId id="276" r:id="rId24"/>
    <p:sldId id="287" r:id="rId25"/>
    <p:sldId id="289" r:id="rId26"/>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9155113" cy="6867525"/>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endParaRPr lang="zh-CN" altLang="en-US"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endParaRPr lang="zh-CN" altLang="en-US" dirty="0"/>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zh-CN" altLang="en-US" dirty="0"/>
          </a:p>
        </p:txBody>
      </p:sp>
      <p:sp>
        <p:nvSpPr>
          <p:cNvPr id="5" name="Footer Placeholder 4"/>
          <p:cNvSpPr>
            <a:spLocks noGrp="1"/>
          </p:cNvSpPr>
          <p:nvPr>
            <p:ph type="ftr" sz="quarter" idx="11"/>
          </p:nvPr>
        </p:nvSpPr>
        <p:spPr/>
        <p:txBody>
          <a:bodyPr/>
          <a:p>
            <a:pPr lvl="0"/>
            <a:endParaRPr lang="zh-CN" altLang="en-US" dirty="0"/>
          </a:p>
        </p:txBody>
      </p:sp>
      <p:sp>
        <p:nvSpPr>
          <p:cNvPr id="6" name="Slide Number Placeholder 5"/>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zh-CN" altLang="en-US" dirty="0"/>
          </a:p>
        </p:txBody>
      </p:sp>
      <p:sp>
        <p:nvSpPr>
          <p:cNvPr id="5" name="Footer Placeholder 4"/>
          <p:cNvSpPr>
            <a:spLocks noGrp="1"/>
          </p:cNvSpPr>
          <p:nvPr>
            <p:ph type="ftr" sz="quarter" idx="11"/>
          </p:nvPr>
        </p:nvSpPr>
        <p:spPr/>
        <p:txBody>
          <a:bodyPr/>
          <a:p>
            <a:pPr lvl="0"/>
            <a:endParaRPr lang="zh-CN" altLang="en-US" dirty="0"/>
          </a:p>
        </p:txBody>
      </p:sp>
      <p:sp>
        <p:nvSpPr>
          <p:cNvPr id="6" name="Slide Number Placeholder 5"/>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a:endParaRPr lang="zh-CN" altLang="en-US" dirty="0"/>
          </a:p>
        </p:txBody>
      </p:sp>
      <p:sp>
        <p:nvSpPr>
          <p:cNvPr id="5" name="Footer Placeholder 4"/>
          <p:cNvSpPr>
            <a:spLocks noGrp="1"/>
          </p:cNvSpPr>
          <p:nvPr>
            <p:ph type="ftr" sz="quarter" idx="11"/>
          </p:nvPr>
        </p:nvSpPr>
        <p:spPr/>
        <p:txBody>
          <a:bodyPr/>
          <a:p>
            <a:pPr lvl="0"/>
            <a:endParaRPr lang="zh-CN" altLang="en-US" dirty="0"/>
          </a:p>
        </p:txBody>
      </p:sp>
      <p:sp>
        <p:nvSpPr>
          <p:cNvPr id="6" name="Slide Number Placeholder 5"/>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lvl="0"/>
            <a:endParaRPr lang="zh-CN" altLang="en-US" dirty="0"/>
          </a:p>
        </p:txBody>
      </p:sp>
      <p:sp>
        <p:nvSpPr>
          <p:cNvPr id="5" name="Footer Placeholder 4"/>
          <p:cNvSpPr>
            <a:spLocks noGrp="1"/>
          </p:cNvSpPr>
          <p:nvPr>
            <p:ph type="ftr" sz="quarter" idx="11"/>
          </p:nvPr>
        </p:nvSpPr>
        <p:spPr/>
        <p:txBody>
          <a:bodyPr/>
          <a:p>
            <a:pPr lvl="0"/>
            <a:endParaRPr lang="zh-CN" altLang="en-US" dirty="0"/>
          </a:p>
        </p:txBody>
      </p:sp>
      <p:sp>
        <p:nvSpPr>
          <p:cNvPr id="6" name="Slide Number Placeholder 5"/>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a:endParaRPr lang="zh-CN" altLang="en-US" dirty="0"/>
          </a:p>
        </p:txBody>
      </p:sp>
      <p:sp>
        <p:nvSpPr>
          <p:cNvPr id="6" name="Footer Placeholder 5"/>
          <p:cNvSpPr>
            <a:spLocks noGrp="1"/>
          </p:cNvSpPr>
          <p:nvPr>
            <p:ph type="ftr" sz="quarter" idx="11"/>
          </p:nvPr>
        </p:nvSpPr>
        <p:spPr/>
        <p:txBody>
          <a:bodyPr/>
          <a:p>
            <a:pPr lvl="0"/>
            <a:endParaRPr lang="zh-CN" altLang="en-US" dirty="0"/>
          </a:p>
        </p:txBody>
      </p:sp>
      <p:sp>
        <p:nvSpPr>
          <p:cNvPr id="7" name="Slide Number Placeholder 6"/>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a:endParaRPr lang="zh-CN" altLang="en-US" dirty="0"/>
          </a:p>
        </p:txBody>
      </p:sp>
      <p:sp>
        <p:nvSpPr>
          <p:cNvPr id="8" name="Footer Placeholder 7"/>
          <p:cNvSpPr>
            <a:spLocks noGrp="1"/>
          </p:cNvSpPr>
          <p:nvPr>
            <p:ph type="ftr" sz="quarter" idx="11"/>
          </p:nvPr>
        </p:nvSpPr>
        <p:spPr/>
        <p:txBody>
          <a:bodyPr/>
          <a:p>
            <a:pPr lvl="0"/>
            <a:endParaRPr lang="zh-CN" altLang="en-US" dirty="0"/>
          </a:p>
        </p:txBody>
      </p:sp>
      <p:sp>
        <p:nvSpPr>
          <p:cNvPr id="9" name="Slide Number Placeholder 8"/>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a:endParaRPr lang="zh-CN" altLang="en-US" dirty="0"/>
          </a:p>
        </p:txBody>
      </p:sp>
      <p:sp>
        <p:nvSpPr>
          <p:cNvPr id="4" name="Footer Placeholder 3"/>
          <p:cNvSpPr>
            <a:spLocks noGrp="1"/>
          </p:cNvSpPr>
          <p:nvPr>
            <p:ph type="ftr" sz="quarter" idx="11"/>
          </p:nvPr>
        </p:nvSpPr>
        <p:spPr/>
        <p:txBody>
          <a:bodyPr/>
          <a:p>
            <a:pPr lvl="0"/>
            <a:endParaRPr lang="zh-CN" altLang="en-US" dirty="0"/>
          </a:p>
        </p:txBody>
      </p:sp>
      <p:sp>
        <p:nvSpPr>
          <p:cNvPr id="5" name="Slide Number Placeholder 4"/>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a:endParaRPr lang="zh-CN" altLang="en-US" dirty="0"/>
          </a:p>
        </p:txBody>
      </p:sp>
      <p:sp>
        <p:nvSpPr>
          <p:cNvPr id="3" name="Footer Placeholder 2"/>
          <p:cNvSpPr>
            <a:spLocks noGrp="1"/>
          </p:cNvSpPr>
          <p:nvPr>
            <p:ph type="ftr" sz="quarter" idx="11"/>
          </p:nvPr>
        </p:nvSpPr>
        <p:spPr/>
        <p:txBody>
          <a:bodyPr/>
          <a:p>
            <a:pPr lvl="0"/>
            <a:endParaRPr lang="zh-CN" altLang="en-US" dirty="0"/>
          </a:p>
        </p:txBody>
      </p:sp>
      <p:sp>
        <p:nvSpPr>
          <p:cNvPr id="4" name="Slide Number Placeholder 3"/>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a:endParaRPr lang="zh-CN" altLang="en-US" dirty="0"/>
          </a:p>
        </p:txBody>
      </p:sp>
      <p:sp>
        <p:nvSpPr>
          <p:cNvPr id="6" name="Footer Placeholder 5"/>
          <p:cNvSpPr>
            <a:spLocks noGrp="1"/>
          </p:cNvSpPr>
          <p:nvPr>
            <p:ph type="ftr" sz="quarter" idx="11"/>
          </p:nvPr>
        </p:nvSpPr>
        <p:spPr/>
        <p:txBody>
          <a:bodyPr/>
          <a:p>
            <a:pPr lvl="0"/>
            <a:endParaRPr lang="zh-CN" altLang="en-US" dirty="0"/>
          </a:p>
        </p:txBody>
      </p:sp>
      <p:sp>
        <p:nvSpPr>
          <p:cNvPr id="7" name="Slide Number Placeholder 6"/>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a:endParaRPr lang="zh-CN" altLang="en-US" dirty="0"/>
          </a:p>
        </p:txBody>
      </p:sp>
      <p:sp>
        <p:nvSpPr>
          <p:cNvPr id="6" name="Footer Placeholder 5"/>
          <p:cNvSpPr>
            <a:spLocks noGrp="1"/>
          </p:cNvSpPr>
          <p:nvPr>
            <p:ph type="ftr" sz="quarter" idx="11"/>
          </p:nvPr>
        </p:nvSpPr>
        <p:spPr/>
        <p:txBody>
          <a:bodyPr/>
          <a:p>
            <a:pPr lvl="0"/>
            <a:endParaRPr lang="zh-CN" altLang="en-US" dirty="0"/>
          </a:p>
        </p:txBody>
      </p:sp>
      <p:sp>
        <p:nvSpPr>
          <p:cNvPr id="7" name="Slide Number Placeholder 6"/>
          <p:cNvSpPr>
            <a:spLocks noGrp="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8"/>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a:endParaRPr lang="zh-CN" altLang="en-US"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a:endParaRPr lang="zh-CN" altLang="en-US"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sr-Cyrl-RS" altLang="en-GB"/>
              <a:t>Места сећања</a:t>
            </a:r>
            <a:endParaRPr lang="sr-Cyrl-RS" altLang="en-GB"/>
          </a:p>
        </p:txBody>
      </p:sp>
      <p:sp>
        <p:nvSpPr>
          <p:cNvPr id="3" name="Subtitle 2"/>
          <p:cNvSpPr>
            <a:spLocks noGrp="1"/>
          </p:cNvSpPr>
          <p:nvPr>
            <p:ph type="subTitle" idx="1"/>
          </p:nvPr>
        </p:nvSpPr>
        <p:spPr/>
        <p:txBody>
          <a:bodyPr/>
          <a:p>
            <a:r>
              <a:rPr lang="sr-Cyrl-RS" altLang="en-GB"/>
              <a:t>Логор Топовске шупе</a:t>
            </a:r>
            <a:endParaRPr lang="sr-Cyrl-RS" altLang="en-GB"/>
          </a:p>
        </p:txBody>
      </p:sp>
      <p:pic>
        <p:nvPicPr>
          <p:cNvPr id="4" name="Picture 3" descr="images (3)"/>
          <p:cNvPicPr>
            <a:picLocks noChangeAspect="1"/>
          </p:cNvPicPr>
          <p:nvPr/>
        </p:nvPicPr>
        <p:blipFill>
          <a:blip r:embed="rId1"/>
          <a:stretch>
            <a:fillRect/>
          </a:stretch>
        </p:blipFill>
        <p:spPr>
          <a:xfrm>
            <a:off x="755650" y="765175"/>
            <a:ext cx="2673985" cy="3570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57200" y="1174750"/>
            <a:ext cx="4038600" cy="5429250"/>
          </a:xfrm>
        </p:spPr>
        <p:txBody>
          <a:bodyPr/>
          <a:p>
            <a:r>
              <a:rPr lang="sr-Cyrl-RS" altLang="en-GB" sz="2000"/>
              <a:t>Центар за примењену историју покренуо је пројекат </a:t>
            </a:r>
            <a:r>
              <a:rPr lang="sr-Cyrl-RS" altLang="en-GB" sz="2000" i="1"/>
              <a:t>Мапирање Холокауста - очување логора Топовске шупе </a:t>
            </a:r>
            <a:r>
              <a:rPr lang="sr-Cyrl-RS" altLang="en-GB" sz="2000"/>
              <a:t>са циљем да подигне свест јавности и покрене јавну кампању за изградњу трајног меморијала на месту логора</a:t>
            </a:r>
            <a:endParaRPr lang="sr-Cyrl-RS" altLang="en-GB" sz="2000" i="1"/>
          </a:p>
          <a:p>
            <a:r>
              <a:rPr lang="sr-Cyrl-RS" altLang="en-GB" sz="2000"/>
              <a:t>до сада, пројектни тим је обавио историографско истраживање, мапирао место логора и констатовао тренутно стање</a:t>
            </a:r>
            <a:endParaRPr lang="sr-Cyrl-RS" altLang="en-GB" sz="2000"/>
          </a:p>
          <a:p>
            <a:r>
              <a:rPr lang="sr-Cyrl-RS" altLang="en-GB" sz="2000"/>
              <a:t>резултати њиховог рада представљени су на сајту </a:t>
            </a:r>
            <a:endParaRPr lang="sr-Cyrl-RS" altLang="en-GB" sz="2000"/>
          </a:p>
          <a:p>
            <a:pPr marL="0" indent="0">
              <a:buNone/>
            </a:pPr>
            <a:r>
              <a:rPr lang="sr-Cyrl-RS" altLang="en-GB" sz="2000"/>
              <a:t>     https://topovskesupe.rs/</a:t>
            </a:r>
            <a:endParaRPr lang="sr-Cyrl-RS" altLang="en-GB" sz="2000"/>
          </a:p>
          <a:p>
            <a:pPr marL="0" indent="0">
              <a:buNone/>
            </a:pPr>
            <a:r>
              <a:rPr lang="sr-Cyrl-RS" altLang="en-GB" sz="2000"/>
              <a:t>     </a:t>
            </a:r>
            <a:endParaRPr lang="sr-Cyrl-RS" altLang="en-GB" sz="2000"/>
          </a:p>
          <a:p>
            <a:pPr marL="0" indent="0">
              <a:buNone/>
            </a:pPr>
            <a:endParaRPr lang="sr-Cyrl-RS" altLang="en-GB" sz="2000"/>
          </a:p>
          <a:p>
            <a:endParaRPr lang="sr-Cyrl-RS" altLang="en-GB" sz="2000"/>
          </a:p>
          <a:p>
            <a:endParaRPr lang="sr-Cyrl-RS" altLang="en-GB" sz="2000"/>
          </a:p>
        </p:txBody>
      </p:sp>
      <p:pic>
        <p:nvPicPr>
          <p:cNvPr id="5" name="Content Placeholder 4" descr="topovske_logo"/>
          <p:cNvPicPr>
            <a:picLocks noChangeAspect="1"/>
          </p:cNvPicPr>
          <p:nvPr>
            <p:ph sz="half" idx="2"/>
          </p:nvPr>
        </p:nvPicPr>
        <p:blipFill>
          <a:blip r:embed="rId1"/>
          <a:stretch>
            <a:fillRect/>
          </a:stretch>
        </p:blipFill>
        <p:spPr>
          <a:xfrm>
            <a:off x="5148580" y="2348865"/>
            <a:ext cx="2960370" cy="29603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a:t>Архивска грађа о логору </a:t>
            </a:r>
            <a:endParaRPr lang="sr-Cyrl-RS" altLang="en-GB"/>
          </a:p>
        </p:txBody>
      </p:sp>
      <p:sp>
        <p:nvSpPr>
          <p:cNvPr id="3" name="Content Placeholder 2"/>
          <p:cNvSpPr>
            <a:spLocks noGrp="1"/>
          </p:cNvSpPr>
          <p:nvPr>
            <p:ph sz="half" idx="1"/>
          </p:nvPr>
        </p:nvSpPr>
        <p:spPr>
          <a:xfrm>
            <a:off x="457200" y="1174750"/>
            <a:ext cx="8011160" cy="5538470"/>
          </a:xfrm>
        </p:spPr>
        <p:txBody>
          <a:bodyPr/>
          <a:p>
            <a:r>
              <a:rPr lang="en-GB" altLang="en-US" sz="2000" b="1"/>
              <a:t>Писма из логора</a:t>
            </a:r>
            <a:endParaRPr lang="en-GB" altLang="en-US" sz="2000" b="1"/>
          </a:p>
          <a:p>
            <a:pPr marL="0" indent="0">
              <a:buNone/>
            </a:pPr>
            <a:r>
              <a:rPr lang="en-GB" altLang="en-US" sz="2000"/>
              <a:t>Писмо </a:t>
            </a:r>
            <a:r>
              <a:rPr lang="sr-Cyrl-RS" altLang="en-GB" sz="2000"/>
              <a:t>број 1 - отац Маријане Калдерон Сибиновић пише породици 26.10.1941.године</a:t>
            </a:r>
            <a:r>
              <a:rPr lang="en-GB" altLang="en-US" sz="2000"/>
              <a:t>:</a:t>
            </a:r>
            <a:endParaRPr lang="en-GB" altLang="en-US" sz="2000"/>
          </a:p>
          <a:p>
            <a:pPr algn="just"/>
            <a:r>
              <a:rPr lang="sr-Cyrl-RS" altLang="en-GB" sz="2000"/>
              <a:t>У писму се види да заробљеници на све начине </a:t>
            </a:r>
            <a:r>
              <a:rPr lang="en-GB" altLang="en-US" sz="2000"/>
              <a:t> покушавају да преживе и извуку се одатле</a:t>
            </a:r>
            <a:endParaRPr lang="en-GB" altLang="en-US" sz="2000"/>
          </a:p>
          <a:p>
            <a:r>
              <a:rPr lang="en-GB" altLang="en-US" sz="2000"/>
              <a:t>Такође</a:t>
            </a:r>
            <a:r>
              <a:rPr lang="sr-Cyrl-RS" altLang="en-GB" sz="2000"/>
              <a:t>, упознајемо</a:t>
            </a:r>
            <a:r>
              <a:rPr lang="en-GB" altLang="en-US" sz="2000"/>
              <a:t> оца који храбри своју децу и </a:t>
            </a:r>
            <a:r>
              <a:rPr lang="sr-Cyrl-RS" altLang="en-GB" sz="2000"/>
              <a:t>своју </a:t>
            </a:r>
            <a:r>
              <a:rPr lang="en-GB" altLang="en-US" sz="2000"/>
              <a:t>жену</a:t>
            </a:r>
            <a:endParaRPr lang="en-GB" altLang="en-US" sz="2000"/>
          </a:p>
          <a:p>
            <a:pPr marL="0" indent="0">
              <a:buNone/>
            </a:pPr>
            <a:r>
              <a:rPr lang="en-GB" altLang="en-US" sz="2000"/>
              <a:t>Писмо </a:t>
            </a:r>
            <a:r>
              <a:rPr lang="sr-Cyrl-RS" altLang="en-GB" sz="2000"/>
              <a:t>број 2 - </a:t>
            </a:r>
            <a:r>
              <a:rPr lang="sr-Cyrl-RS" altLang="en-GB" sz="2000">
                <a:sym typeface="+mn-ea"/>
              </a:rPr>
              <a:t>отац Маријане Калдерон Сибиновић пише породици без датума</a:t>
            </a:r>
            <a:endParaRPr lang="en-GB" altLang="en-US" sz="2000"/>
          </a:p>
          <a:p>
            <a:r>
              <a:rPr lang="sr-Cyrl-RS" altLang="en-GB" sz="2000"/>
              <a:t>У</a:t>
            </a:r>
            <a:r>
              <a:rPr lang="en-GB" altLang="en-US" sz="2000"/>
              <a:t> овом писму се види судбина деца у логору Топовске Шупе те</a:t>
            </a:r>
            <a:r>
              <a:rPr lang="sr-Cyrl-RS" altLang="en-GB" sz="2000"/>
              <a:t> </a:t>
            </a:r>
            <a:r>
              <a:rPr lang="en-GB" altLang="en-US" sz="2000"/>
              <a:t>како су принуђена да пребрзо </a:t>
            </a:r>
            <a:r>
              <a:rPr lang="sr-Cyrl-RS" altLang="en-GB" sz="2000"/>
              <a:t>одрасту </a:t>
            </a:r>
            <a:r>
              <a:rPr lang="en-GB" altLang="en-US" sz="2000"/>
              <a:t>и преузму одговорност на себе</a:t>
            </a:r>
            <a:endParaRPr lang="en-GB" altLang="en-US" sz="2000"/>
          </a:p>
          <a:p>
            <a:endParaRPr lang="en-GB" altLang="en-US" sz="2000"/>
          </a:p>
          <a:p>
            <a:endParaRPr lang="en-GB"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a:spLocks noGrp="1"/>
          </p:cNvSpPr>
          <p:nvPr>
            <p:ph sz="half" idx="2"/>
          </p:nvPr>
        </p:nvSpPr>
        <p:spPr/>
        <p:txBody>
          <a:bodyPr/>
          <a:p>
            <a:endParaRPr lang="en-GB" altLang="en-US"/>
          </a:p>
          <a:p>
            <a:endParaRPr lang="en-GB" altLang="en-US"/>
          </a:p>
        </p:txBody>
      </p:sp>
      <p:pic>
        <p:nvPicPr>
          <p:cNvPr id="5" name="Content Placeholder 4" descr="Topovske_supe-Arhivski_materijal-Pisma5"/>
          <p:cNvPicPr>
            <a:picLocks noChangeAspect="1"/>
          </p:cNvPicPr>
          <p:nvPr>
            <p:ph sz="half" idx="1"/>
          </p:nvPr>
        </p:nvPicPr>
        <p:blipFill>
          <a:blip r:embed="rId1"/>
          <a:stretch>
            <a:fillRect/>
          </a:stretch>
        </p:blipFill>
        <p:spPr>
          <a:xfrm>
            <a:off x="611505" y="1247775"/>
            <a:ext cx="4038600" cy="3705860"/>
          </a:xfrm>
          <a:prstGeom prst="rect">
            <a:avLst/>
          </a:prstGeom>
        </p:spPr>
      </p:pic>
      <p:pic>
        <p:nvPicPr>
          <p:cNvPr id="9" name="Picture 8" descr="Topovske_supe-Arhivski_materijal-Pisma1-734x1024"/>
          <p:cNvPicPr>
            <a:picLocks noChangeAspect="1"/>
          </p:cNvPicPr>
          <p:nvPr/>
        </p:nvPicPr>
        <p:blipFill>
          <a:blip r:embed="rId2"/>
          <a:stretch>
            <a:fillRect/>
          </a:stretch>
        </p:blipFill>
        <p:spPr>
          <a:xfrm>
            <a:off x="4644390" y="1341120"/>
            <a:ext cx="3799205" cy="53009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57200" y="1254760"/>
            <a:ext cx="7921625" cy="5043805"/>
          </a:xfrm>
        </p:spPr>
        <p:txBody>
          <a:bodyPr/>
          <a:p>
            <a:pPr marL="0" indent="0">
              <a:buNone/>
            </a:pPr>
            <a:r>
              <a:rPr lang="en-GB" altLang="en-US" sz="2000"/>
              <a:t>Писмо </a:t>
            </a:r>
            <a:r>
              <a:rPr lang="sr-Cyrl-RS" altLang="en-GB" sz="2000"/>
              <a:t>број 3 - писмо заточеника Соломона за </a:t>
            </a:r>
            <a:r>
              <a:rPr lang="sr-Latn-RS" altLang="en-GB" sz="2000"/>
              <a:t>Antoanette, 16.10.1941</a:t>
            </a:r>
            <a:endParaRPr lang="en-GB" altLang="en-US" sz="2000"/>
          </a:p>
          <a:p>
            <a:r>
              <a:rPr lang="sr-Cyrl-RS" altLang="en-GB" sz="2000"/>
              <a:t>у</a:t>
            </a:r>
            <a:r>
              <a:rPr lang="en-GB" altLang="en-US" sz="2000"/>
              <a:t> овом писму се </a:t>
            </a:r>
            <a:r>
              <a:rPr lang="sr-Cyrl-RS" altLang="en-GB" sz="2000"/>
              <a:t>може </a:t>
            </a:r>
            <a:r>
              <a:rPr lang="en-GB" altLang="en-US" sz="2000"/>
              <a:t>осети</a:t>
            </a:r>
            <a:r>
              <a:rPr lang="sr-Cyrl-RS" altLang="en-GB" sz="2000"/>
              <a:t>ти</a:t>
            </a:r>
            <a:r>
              <a:rPr lang="en-GB" altLang="en-US" sz="2000"/>
              <a:t> опроштај мушкарца од </a:t>
            </a:r>
            <a:r>
              <a:rPr lang="sr-Cyrl-RS" altLang="en-GB" sz="2000"/>
              <a:t>његове</a:t>
            </a:r>
            <a:r>
              <a:rPr lang="en-GB" altLang="en-US" sz="2000"/>
              <a:t> љубави</a:t>
            </a:r>
            <a:r>
              <a:rPr lang="sr-Cyrl-RS" altLang="en-GB" sz="2000"/>
              <a:t>, </a:t>
            </a:r>
            <a:r>
              <a:rPr lang="en-GB" altLang="en-US" sz="2000"/>
              <a:t>прихватање смрти као и губљење наде за икакво ново сутра</a:t>
            </a:r>
            <a:endParaRPr lang="en-GB" altLang="en-US" sz="2000"/>
          </a:p>
          <a:p>
            <a:pPr marL="0" indent="0">
              <a:buNone/>
            </a:pPr>
            <a:r>
              <a:rPr lang="en-GB" altLang="en-US" sz="2000"/>
              <a:t>Писмо</a:t>
            </a:r>
            <a:r>
              <a:rPr lang="sr-Cyrl-RS" altLang="en-GB" sz="2000"/>
              <a:t> број</a:t>
            </a:r>
            <a:r>
              <a:rPr lang="sr-Latn-RS" altLang="en-GB" sz="2000"/>
              <a:t> 4 -</a:t>
            </a:r>
            <a:r>
              <a:rPr lang="sr-Cyrl-RS" altLang="sr-Latn-RS" sz="2000"/>
              <a:t> писмо непознатог заточеника, без датума</a:t>
            </a:r>
            <a:r>
              <a:rPr lang="sr-Latn-RS" altLang="en-GB" sz="2000"/>
              <a:t> </a:t>
            </a:r>
            <a:endParaRPr lang="en-GB" altLang="en-US" sz="2000"/>
          </a:p>
          <a:p>
            <a:r>
              <a:rPr lang="sr-Cyrl-RS" altLang="en-GB" sz="2000"/>
              <a:t>путем</a:t>
            </a:r>
            <a:r>
              <a:rPr lang="en-GB" altLang="en-US" sz="2000"/>
              <a:t> овог писма схватамо како </a:t>
            </a:r>
            <a:r>
              <a:rPr lang="sr-Cyrl-RS" altLang="en-GB" sz="2000"/>
              <a:t>ј</a:t>
            </a:r>
            <a:r>
              <a:rPr lang="en-GB" altLang="en-US" sz="2000"/>
              <a:t>е у логору </a:t>
            </a:r>
            <a:r>
              <a:rPr lang="sr-Cyrl-RS" altLang="en-GB" sz="2000"/>
              <a:t>изгледао</a:t>
            </a:r>
            <a:r>
              <a:rPr lang="en-GB" altLang="en-US" sz="2000"/>
              <a:t> свакодневни</a:t>
            </a:r>
            <a:r>
              <a:rPr lang="sr-Cyrl-RS" altLang="en-GB" sz="2000"/>
              <a:t> </a:t>
            </a:r>
            <a:r>
              <a:rPr lang="en-GB" altLang="en-US" sz="2000"/>
              <a:t>живот </a:t>
            </a:r>
            <a:r>
              <a:rPr lang="sr-Cyrl-RS" altLang="en-GB" sz="2000"/>
              <a:t>и како су породице слале </a:t>
            </a:r>
            <a:r>
              <a:rPr lang="en-GB" altLang="en-US" sz="2000"/>
              <a:t>намирниц</a:t>
            </a:r>
            <a:r>
              <a:rPr lang="sr-Cyrl-RS" altLang="en-GB" sz="2000"/>
              <a:t>е</a:t>
            </a:r>
            <a:r>
              <a:rPr lang="en-GB" altLang="en-US" sz="2000"/>
              <a:t> </a:t>
            </a:r>
            <a:r>
              <a:rPr lang="sr-Cyrl-RS" altLang="en-GB" sz="2000"/>
              <a:t>логорашима</a:t>
            </a:r>
            <a:r>
              <a:rPr lang="en-GB" altLang="en-US" sz="2000"/>
              <a:t> како би лакше преживели</a:t>
            </a:r>
            <a:endParaRPr lang="en-GB"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a:t>Спискови жртава и подаци о њима</a:t>
            </a:r>
            <a:endParaRPr lang="sr-Cyrl-RS" altLang="en-GB"/>
          </a:p>
        </p:txBody>
      </p:sp>
      <p:sp>
        <p:nvSpPr>
          <p:cNvPr id="3" name="Content Placeholder 2"/>
          <p:cNvSpPr>
            <a:spLocks noGrp="1"/>
          </p:cNvSpPr>
          <p:nvPr>
            <p:ph sz="half" idx="1"/>
          </p:nvPr>
        </p:nvSpPr>
        <p:spPr/>
        <p:txBody>
          <a:bodyPr/>
          <a:p>
            <a:r>
              <a:rPr lang="sr-Cyrl-RS" altLang="en-GB" sz="2000"/>
              <a:t>е</a:t>
            </a:r>
            <a:r>
              <a:rPr lang="en-GB" altLang="en-US" sz="2000"/>
              <a:t>виденција жртава у  логору је</a:t>
            </a:r>
            <a:r>
              <a:rPr lang="sr-Cyrl-RS" altLang="en-GB" sz="2000"/>
              <a:t> </a:t>
            </a:r>
            <a:r>
              <a:rPr lang="en-GB" altLang="en-US" sz="2000"/>
              <a:t>непотпуна, због немогућности</a:t>
            </a:r>
            <a:r>
              <a:rPr lang="sr-Cyrl-RS" altLang="en-GB" sz="2000"/>
              <a:t> </a:t>
            </a:r>
            <a:r>
              <a:rPr lang="en-GB" altLang="en-US" sz="2000"/>
              <a:t>утврћивања</a:t>
            </a:r>
            <a:r>
              <a:rPr lang="sr-Cyrl-RS" altLang="en-GB" sz="2000"/>
              <a:t> </a:t>
            </a:r>
            <a:r>
              <a:rPr lang="en-GB" altLang="en-US" sz="2000"/>
              <a:t>тачности података</a:t>
            </a:r>
            <a:r>
              <a:rPr lang="sr-Cyrl-RS" altLang="en-GB" sz="2000"/>
              <a:t> </a:t>
            </a:r>
            <a:r>
              <a:rPr lang="en-GB" altLang="en-US" sz="2000"/>
              <a:t>(имена,презимена,</a:t>
            </a:r>
            <a:r>
              <a:rPr lang="sr-Cyrl-RS" altLang="en-GB" sz="2000"/>
              <a:t> </a:t>
            </a:r>
            <a:r>
              <a:rPr lang="en-GB" altLang="en-US" sz="2000"/>
              <a:t>годиште,порекло….)</a:t>
            </a:r>
            <a:endParaRPr lang="en-GB" altLang="en-US" sz="2000"/>
          </a:p>
          <a:p>
            <a:r>
              <a:rPr lang="sr-Cyrl-RS" altLang="en-GB" sz="2000"/>
              <a:t>п</a:t>
            </a:r>
            <a:r>
              <a:rPr lang="en-GB" altLang="en-US" sz="2000"/>
              <a:t>ретражујући табеле са подацима</a:t>
            </a:r>
            <a:r>
              <a:rPr lang="sr-Cyrl-RS" altLang="en-GB" sz="2000"/>
              <a:t> </a:t>
            </a:r>
            <a:r>
              <a:rPr lang="en-GB" altLang="en-US" sz="2000"/>
              <a:t>страдалих,</a:t>
            </a:r>
            <a:r>
              <a:rPr lang="sr-Cyrl-RS" altLang="en-GB" sz="2000"/>
              <a:t> види</a:t>
            </a:r>
            <a:r>
              <a:rPr lang="en-GB" altLang="en-US" sz="2000"/>
              <a:t> да се ради и о целим</a:t>
            </a:r>
            <a:r>
              <a:rPr lang="sr-Cyrl-RS" altLang="en-GB" sz="2000"/>
              <a:t> </a:t>
            </a:r>
            <a:r>
              <a:rPr lang="en-GB" altLang="en-US" sz="2000"/>
              <a:t>породицама које су убијене</a:t>
            </a:r>
            <a:endParaRPr lang="en-GB" altLang="en-US" sz="2000"/>
          </a:p>
        </p:txBody>
      </p:sp>
      <p:sp>
        <p:nvSpPr>
          <p:cNvPr id="4" name="Content Placeholder 3"/>
          <p:cNvSpPr>
            <a:spLocks noGrp="1"/>
          </p:cNvSpPr>
          <p:nvPr>
            <p:ph sz="half" idx="2"/>
          </p:nvPr>
        </p:nvSpPr>
        <p:spPr/>
        <p:txBody>
          <a:bodyPr/>
          <a:p>
            <a:r>
              <a:rPr lang="sr-Cyrl-RS" altLang="en-GB" sz="2000"/>
              <a:t>т</a:t>
            </a:r>
            <a:r>
              <a:rPr lang="en-GB" altLang="en-US" sz="2000"/>
              <a:t>о су у почетку били Јевреји из Баната </a:t>
            </a:r>
            <a:r>
              <a:rPr lang="sr-Cyrl-RS" altLang="en-GB" sz="2000"/>
              <a:t>и </a:t>
            </a:r>
            <a:r>
              <a:rPr lang="en-GB" altLang="en-US" sz="2000"/>
              <a:t>Смедерева а после су доведени и сви</a:t>
            </a:r>
            <a:r>
              <a:rPr lang="sr-Cyrl-RS" altLang="en-GB" sz="2000"/>
              <a:t> </a:t>
            </a:r>
            <a:r>
              <a:rPr lang="en-GB" altLang="en-US" sz="2000"/>
              <a:t>мушкарци јеврејске вероисповести из Београда</a:t>
            </a:r>
            <a:r>
              <a:rPr lang="sr-Cyrl-RS" altLang="en-GB" sz="2000"/>
              <a:t> </a:t>
            </a:r>
            <a:r>
              <a:rPr lang="en-GB" altLang="en-US" sz="2000"/>
              <a:t>и околине </a:t>
            </a:r>
            <a:endParaRPr lang="en-GB" altLang="en-US" sz="2000"/>
          </a:p>
          <a:p>
            <a:r>
              <a:rPr lang="sr-Cyrl-RS" altLang="en-GB" sz="2000"/>
              <a:t>м</a:t>
            </a:r>
            <a:r>
              <a:rPr lang="en-GB" altLang="en-US" sz="2000"/>
              <a:t>еђу њима је било и доста деце и</a:t>
            </a:r>
            <a:r>
              <a:rPr lang="sr-Cyrl-RS" altLang="en-GB" sz="2000"/>
              <a:t> особа млађих</a:t>
            </a:r>
            <a:r>
              <a:rPr lang="en-GB" altLang="en-US" sz="2000"/>
              <a:t> од 20</a:t>
            </a:r>
            <a:r>
              <a:rPr lang="sr-Cyrl-RS" altLang="en-GB" sz="2000"/>
              <a:t> </a:t>
            </a:r>
            <a:r>
              <a:rPr lang="en-GB" altLang="en-US" sz="2000"/>
              <a:t>година</a:t>
            </a:r>
            <a:r>
              <a:rPr lang="sr-Cyrl-RS" altLang="en-GB" sz="2000"/>
              <a:t> </a:t>
            </a:r>
            <a:endParaRPr lang="sr-Cyrl-RS" altLang="en-GB" sz="2000"/>
          </a:p>
          <a:p>
            <a:r>
              <a:rPr lang="sr-Cyrl-RS" altLang="en-GB" sz="2000"/>
              <a:t>н</a:t>
            </a:r>
            <a:r>
              <a:rPr lang="en-GB" altLang="en-US" sz="2000"/>
              <a:t>ајмлађи заточеник у логору је имао 3 године</a:t>
            </a:r>
            <a:endParaRPr lang="en-GB" altLang="en-US" sz="2000"/>
          </a:p>
          <a:p>
            <a:r>
              <a:rPr lang="sr-Cyrl-RS" altLang="en-GB" sz="2000"/>
              <a:t>з</a:t>
            </a:r>
            <a:r>
              <a:rPr lang="en-GB" altLang="en-US" sz="2000"/>
              <a:t>вао се Кохен Хаим, Јеврејин по</a:t>
            </a:r>
            <a:r>
              <a:rPr lang="sr-Cyrl-RS" altLang="en-GB" sz="2000"/>
              <a:t> </a:t>
            </a:r>
            <a:r>
              <a:rPr lang="en-GB" altLang="en-US" sz="2000"/>
              <a:t>националности</a:t>
            </a:r>
            <a:endParaRPr lang="en-GB" altLang="en-US" sz="2000"/>
          </a:p>
          <a:p>
            <a:r>
              <a:rPr lang="sr-Cyrl-RS" altLang="en-GB" sz="2000"/>
              <a:t>био је р</a:t>
            </a:r>
            <a:r>
              <a:rPr lang="en-GB" altLang="en-US" sz="2000"/>
              <a:t>ођен 1938</a:t>
            </a:r>
            <a:r>
              <a:rPr lang="sr-Cyrl-RS" altLang="en-GB" sz="2000"/>
              <a:t>.</a:t>
            </a:r>
            <a:r>
              <a:rPr lang="en-GB" altLang="en-US" sz="2000"/>
              <a:t> год</a:t>
            </a:r>
            <a:r>
              <a:rPr lang="sr-Cyrl-RS" altLang="en-GB" sz="2000"/>
              <a:t>ине</a:t>
            </a:r>
            <a:endParaRPr lang="sr-Cyrl-RS" altLang="en-GB"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57200" y="951230"/>
            <a:ext cx="4038600" cy="5176520"/>
          </a:xfrm>
        </p:spPr>
        <p:txBody>
          <a:bodyPr/>
          <a:p>
            <a:r>
              <a:rPr lang="en-GB" altLang="en-US" sz="1800"/>
              <a:t>1) БЕРАНА ДАВИД</a:t>
            </a:r>
            <a:r>
              <a:rPr lang="sr-Cyrl-RS" altLang="en-GB" sz="1800"/>
              <a:t>,</a:t>
            </a:r>
            <a:r>
              <a:rPr lang="en-GB" altLang="en-US" sz="1800"/>
              <a:t> 1928 . Г.</a:t>
            </a:r>
            <a:endParaRPr lang="en-GB" altLang="en-US" sz="1800"/>
          </a:p>
          <a:p>
            <a:r>
              <a:rPr lang="en-GB" altLang="en-US" sz="1800"/>
              <a:t>2) БЕРГЕР ЈУЛИУС</a:t>
            </a:r>
            <a:r>
              <a:rPr lang="sr-Cyrl-RS" altLang="en-GB" sz="1800"/>
              <a:t>,</a:t>
            </a:r>
            <a:r>
              <a:rPr lang="en-GB" altLang="en-US" sz="1800"/>
              <a:t> 1923 .Г</a:t>
            </a:r>
            <a:r>
              <a:rPr lang="sr-Cyrl-RS" altLang="en-GB" sz="1800"/>
              <a:t>.</a:t>
            </a:r>
            <a:endParaRPr lang="en-GB" altLang="en-US" sz="1800"/>
          </a:p>
          <a:p>
            <a:r>
              <a:rPr lang="en-GB" altLang="en-US" sz="1800"/>
              <a:t>3) ДАНОН ИСАК</a:t>
            </a:r>
            <a:r>
              <a:rPr lang="sr-Cyrl-RS" altLang="en-GB" sz="1800"/>
              <a:t>,</a:t>
            </a:r>
            <a:r>
              <a:rPr lang="en-GB" altLang="en-US" sz="1800"/>
              <a:t> 1925 .Г.</a:t>
            </a:r>
            <a:endParaRPr lang="en-GB" altLang="en-US" sz="1800"/>
          </a:p>
          <a:p>
            <a:r>
              <a:rPr lang="en-GB" altLang="en-US" sz="1800"/>
              <a:t>4) ФРАЈ ИМРЕ</a:t>
            </a:r>
            <a:r>
              <a:rPr lang="sr-Cyrl-RS" altLang="en-GB" sz="1800"/>
              <a:t>,</a:t>
            </a:r>
            <a:r>
              <a:rPr lang="en-GB" altLang="en-US" sz="1800"/>
              <a:t>1930 .Г</a:t>
            </a:r>
            <a:r>
              <a:rPr lang="sr-Cyrl-RS" altLang="en-GB" sz="1800"/>
              <a:t>.,</a:t>
            </a:r>
            <a:r>
              <a:rPr lang="en-GB" altLang="en-US" sz="1800"/>
              <a:t> ИЗ ПАНЧЕВА</a:t>
            </a:r>
            <a:endParaRPr lang="en-GB" altLang="en-US" sz="1800"/>
          </a:p>
          <a:p>
            <a:r>
              <a:rPr lang="en-GB" altLang="en-US" sz="1800"/>
              <a:t>5) ГЕДАЛИА ХАИМ</a:t>
            </a:r>
            <a:r>
              <a:rPr lang="sr-Cyrl-RS" altLang="en-GB" sz="1800"/>
              <a:t>,</a:t>
            </a:r>
            <a:r>
              <a:rPr lang="en-GB" altLang="en-US" sz="1800"/>
              <a:t> 1928 .Г.</a:t>
            </a:r>
            <a:endParaRPr lang="en-GB" altLang="en-US" sz="1800"/>
          </a:p>
          <a:p>
            <a:r>
              <a:rPr lang="en-GB" altLang="en-US" sz="1800"/>
              <a:t>6) ИЗРАЕЛ МЕНАКХЕМ</a:t>
            </a:r>
            <a:r>
              <a:rPr lang="sr-Cyrl-RS" altLang="en-GB" sz="1800"/>
              <a:t>,</a:t>
            </a:r>
            <a:r>
              <a:rPr lang="en-GB" altLang="en-US" sz="1800"/>
              <a:t> 1926 .Г.</a:t>
            </a:r>
            <a:endParaRPr lang="en-GB" altLang="en-US" sz="1800"/>
          </a:p>
          <a:p>
            <a:r>
              <a:rPr lang="en-GB" altLang="en-US" sz="1800"/>
              <a:t>7) СИНГЕР МИРКО - ФРИЦИ</a:t>
            </a:r>
            <a:r>
              <a:rPr lang="sr-Cyrl-RS" altLang="en-GB" sz="1800"/>
              <a:t>,</a:t>
            </a:r>
            <a:r>
              <a:rPr lang="en-GB" altLang="en-US" sz="1800"/>
              <a:t> 1935 .Г.</a:t>
            </a:r>
            <a:endParaRPr lang="en-GB" altLang="en-US" sz="1800"/>
          </a:p>
          <a:p>
            <a:r>
              <a:rPr lang="en-GB" altLang="en-US" sz="1800"/>
              <a:t>8) АДАЊА ШАЈА</a:t>
            </a:r>
            <a:r>
              <a:rPr lang="sr-Cyrl-RS" altLang="en-GB" sz="1800"/>
              <a:t>,</a:t>
            </a:r>
            <a:r>
              <a:rPr lang="en-GB" altLang="en-US" sz="1800"/>
              <a:t> 1924.Г.</a:t>
            </a:r>
            <a:endParaRPr lang="en-GB" altLang="en-US" sz="1800"/>
          </a:p>
          <a:p>
            <a:r>
              <a:rPr lang="en-GB" altLang="en-US" sz="1800"/>
              <a:t>9) БЕНАВРАМ АЦА</a:t>
            </a:r>
            <a:r>
              <a:rPr lang="sr-Cyrl-RS" altLang="en-GB" sz="1800"/>
              <a:t>,</a:t>
            </a:r>
            <a:r>
              <a:rPr lang="en-GB" altLang="en-US" sz="1800"/>
              <a:t> 1925.Г.</a:t>
            </a:r>
            <a:endParaRPr lang="en-GB" altLang="en-US" sz="1800"/>
          </a:p>
          <a:p>
            <a:r>
              <a:rPr lang="en-GB" altLang="en-US" sz="1800"/>
              <a:t>10) АЛТАРАЦ ДАВИД</a:t>
            </a:r>
            <a:r>
              <a:rPr lang="sr-Cyrl-RS" altLang="en-GB" sz="1800"/>
              <a:t>,</a:t>
            </a:r>
            <a:r>
              <a:rPr lang="en-GB" altLang="en-US" sz="1800"/>
              <a:t> 1924.</a:t>
            </a:r>
            <a:r>
              <a:rPr lang="sr-Cyrl-RS" altLang="en-GB" sz="1800"/>
              <a:t>Г</a:t>
            </a:r>
            <a:r>
              <a:rPr lang="en-GB" altLang="en-US" sz="1800"/>
              <a:t> .</a:t>
            </a:r>
            <a:endParaRPr lang="en-GB" altLang="en-US" sz="1800"/>
          </a:p>
          <a:p>
            <a:r>
              <a:rPr lang="en-GB" altLang="en-US" sz="1800"/>
              <a:t>11) АЛТАРАЦ ИСАК</a:t>
            </a:r>
            <a:r>
              <a:rPr lang="sr-Cyrl-RS" altLang="en-GB" sz="1800"/>
              <a:t>,</a:t>
            </a:r>
            <a:r>
              <a:rPr lang="en-GB" altLang="en-US" sz="1800"/>
              <a:t> 1923.Г.</a:t>
            </a:r>
            <a:endParaRPr lang="en-GB" altLang="en-US" sz="1800"/>
          </a:p>
        </p:txBody>
      </p:sp>
      <p:sp>
        <p:nvSpPr>
          <p:cNvPr id="4" name="Content Placeholder 3"/>
          <p:cNvSpPr>
            <a:spLocks noGrp="1"/>
          </p:cNvSpPr>
          <p:nvPr>
            <p:ph sz="half" idx="2"/>
          </p:nvPr>
        </p:nvSpPr>
        <p:spPr>
          <a:xfrm>
            <a:off x="4648200" y="979170"/>
            <a:ext cx="4038600" cy="5148580"/>
          </a:xfrm>
        </p:spPr>
        <p:txBody>
          <a:bodyPr/>
          <a:p>
            <a:r>
              <a:rPr lang="en-GB" altLang="en-US" sz="1800"/>
              <a:t>12) АЛТАТАЦ МОРДЕХАЉ</a:t>
            </a:r>
            <a:r>
              <a:rPr lang="sr-Cyrl-RS" altLang="en-GB" sz="1800"/>
              <a:t>,</a:t>
            </a:r>
            <a:r>
              <a:rPr lang="en-GB" altLang="en-US" sz="1800"/>
              <a:t> 1923.Г</a:t>
            </a:r>
            <a:r>
              <a:rPr lang="sr-Cyrl-RS" altLang="en-GB" sz="1800"/>
              <a:t>.</a:t>
            </a:r>
            <a:endParaRPr lang="en-GB" altLang="en-US" sz="1800"/>
          </a:p>
          <a:p>
            <a:r>
              <a:rPr lang="en-GB" altLang="en-US" sz="1800"/>
              <a:t>13) АЛБАХАРИ ИСАК</a:t>
            </a:r>
            <a:r>
              <a:rPr lang="sr-Cyrl-RS" altLang="en-GB" sz="1800"/>
              <a:t>,</a:t>
            </a:r>
            <a:r>
              <a:rPr lang="en-GB" altLang="en-US" sz="1800"/>
              <a:t> 1926.Г.</a:t>
            </a:r>
            <a:endParaRPr lang="en-GB" altLang="en-US" sz="1800"/>
          </a:p>
          <a:p>
            <a:r>
              <a:rPr lang="en-GB" altLang="en-US" sz="1800"/>
              <a:t>14) АЛБАХАРИ ДАВИД</a:t>
            </a:r>
            <a:r>
              <a:rPr lang="sr-Cyrl-RS" altLang="en-GB" sz="1800"/>
              <a:t>,</a:t>
            </a:r>
            <a:r>
              <a:rPr lang="en-GB" altLang="en-US" sz="1800"/>
              <a:t> 1925.Г.</a:t>
            </a:r>
            <a:endParaRPr lang="en-GB" altLang="en-US" sz="1800"/>
          </a:p>
          <a:p>
            <a:r>
              <a:rPr lang="en-GB" altLang="en-US" sz="1800"/>
              <a:t>15) АДАЊА ШАЉА</a:t>
            </a:r>
            <a:r>
              <a:rPr lang="sr-Cyrl-RS" altLang="en-GB" sz="1800"/>
              <a:t>,</a:t>
            </a:r>
            <a:r>
              <a:rPr lang="en-GB" altLang="en-US" sz="1800"/>
              <a:t> 1924.Г.</a:t>
            </a:r>
            <a:endParaRPr lang="en-GB" altLang="en-US" sz="1800"/>
          </a:p>
          <a:p>
            <a:r>
              <a:rPr lang="en-GB" altLang="en-US" sz="1800"/>
              <a:t>16) АЛКАЛАЈ УТЗКХАК</a:t>
            </a:r>
            <a:r>
              <a:rPr lang="sr-Cyrl-RS" altLang="en-GB" sz="1800"/>
              <a:t>,</a:t>
            </a:r>
            <a:r>
              <a:rPr lang="en-GB" altLang="en-US" sz="1800"/>
              <a:t>1936.Г.</a:t>
            </a:r>
            <a:endParaRPr lang="en-GB" altLang="en-US" sz="1800"/>
          </a:p>
          <a:p>
            <a:r>
              <a:rPr lang="en-GB" altLang="en-US" sz="1800"/>
              <a:t>17) БРАЈНЕР АРНОЛД</a:t>
            </a:r>
            <a:r>
              <a:rPr lang="sr-Cyrl-RS" altLang="en-GB" sz="1800"/>
              <a:t>,</a:t>
            </a:r>
            <a:r>
              <a:rPr lang="en-GB" altLang="en-US" sz="1800"/>
              <a:t> 1931.Г</a:t>
            </a:r>
            <a:r>
              <a:rPr lang="sr-Cyrl-RS" altLang="en-GB" sz="1800"/>
              <a:t>.</a:t>
            </a:r>
            <a:endParaRPr lang="en-GB" altLang="en-US" sz="1800"/>
          </a:p>
          <a:p>
            <a:r>
              <a:rPr lang="en-GB" altLang="en-US" sz="1800"/>
              <a:t>18) БАРКАЊ ЂОРЂЕ КУРТ</a:t>
            </a:r>
            <a:r>
              <a:rPr lang="sr-Cyrl-RS" altLang="en-GB" sz="1800"/>
              <a:t>,</a:t>
            </a:r>
            <a:r>
              <a:rPr lang="en-GB" altLang="en-US" sz="1800"/>
              <a:t> 1931.Г.</a:t>
            </a:r>
            <a:endParaRPr lang="en-GB" altLang="en-US" sz="1800"/>
          </a:p>
          <a:p>
            <a:r>
              <a:rPr lang="en-GB" altLang="en-US" sz="1800"/>
              <a:t>19) БРАУН МАРЦЕЛ</a:t>
            </a:r>
            <a:r>
              <a:rPr lang="sr-Cyrl-RS" altLang="en-GB" sz="1800"/>
              <a:t>,</a:t>
            </a:r>
            <a:r>
              <a:rPr lang="en-GB" altLang="en-US" sz="1800"/>
              <a:t>1923.Г.</a:t>
            </a:r>
            <a:endParaRPr lang="en-GB" altLang="en-US" sz="1800"/>
          </a:p>
          <a:p>
            <a:r>
              <a:rPr lang="en-GB" altLang="en-US" sz="1800"/>
              <a:t>20) БРУК БРОЦК ТИБОР</a:t>
            </a:r>
            <a:r>
              <a:rPr lang="sr-Cyrl-RS" altLang="en-GB" sz="1800"/>
              <a:t>,</a:t>
            </a:r>
            <a:r>
              <a:rPr lang="en-GB" altLang="en-US" sz="1800"/>
              <a:t> 1922.Г.</a:t>
            </a:r>
            <a:endParaRPr lang="en-GB" altLang="en-US" sz="1800"/>
          </a:p>
          <a:p>
            <a:r>
              <a:rPr lang="en-GB" altLang="en-US" sz="1800"/>
              <a:t>21) БАЛА ДУШАН</a:t>
            </a:r>
            <a:r>
              <a:rPr lang="sr-Cyrl-RS" altLang="en-GB" sz="1800"/>
              <a:t>,</a:t>
            </a:r>
            <a:r>
              <a:rPr lang="en-GB" altLang="en-US" sz="1800"/>
              <a:t> 1924.Г.</a:t>
            </a:r>
            <a:endParaRPr lang="en-GB"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sr-Cyrl-RS" altLang="en-GB"/>
              <a:t>Документи</a:t>
            </a:r>
            <a:endParaRPr lang="sr-Cyrl-RS" altLang="en-GB"/>
          </a:p>
        </p:txBody>
      </p:sp>
      <p:sp>
        <p:nvSpPr>
          <p:cNvPr id="3" name="Content Placeholder 2"/>
          <p:cNvSpPr>
            <a:spLocks noGrp="1"/>
          </p:cNvSpPr>
          <p:nvPr>
            <p:ph sz="half" idx="1"/>
          </p:nvPr>
        </p:nvSpPr>
        <p:spPr>
          <a:xfrm>
            <a:off x="457200" y="1174750"/>
            <a:ext cx="8291195" cy="4953000"/>
          </a:xfrm>
        </p:spPr>
        <p:txBody>
          <a:bodyPr/>
          <a:p>
            <a:r>
              <a:rPr lang="sr-Cyrl-RS" altLang="en-GB" sz="1800"/>
              <a:t>Извештај Јеврејског представништва о стању у логору Топовске шупе, </a:t>
            </a:r>
            <a:endParaRPr lang="sr-Cyrl-RS" altLang="en-GB" sz="1800"/>
          </a:p>
          <a:p>
            <a:pPr marL="0" indent="0">
              <a:buNone/>
            </a:pPr>
            <a:r>
              <a:rPr lang="sr-Cyrl-RS" altLang="en-GB" sz="1800"/>
              <a:t>      23. 10. 1941. године </a:t>
            </a:r>
            <a:endParaRPr lang="sr-Cyrl-RS" altLang="en-GB" sz="1800"/>
          </a:p>
          <a:p>
            <a:r>
              <a:rPr lang="sr-Cyrl-RS" altLang="en-GB" sz="1800"/>
              <a:t>Правилник о организацији принудног рада за Јевреје, 9. 05.1941. године</a:t>
            </a:r>
            <a:endParaRPr lang="sr-Cyrl-RS" altLang="en-GB" sz="1800"/>
          </a:p>
          <a:p>
            <a:endParaRPr lang="sr-Cyrl-RS" altLang="en-GB" sz="1800"/>
          </a:p>
        </p:txBody>
      </p:sp>
      <p:pic>
        <p:nvPicPr>
          <p:cNvPr id="5" name="Content Placeholder 4" descr="1380243_641990289165362_1821103957_n"/>
          <p:cNvPicPr>
            <a:picLocks noChangeAspect="1"/>
          </p:cNvPicPr>
          <p:nvPr>
            <p:ph sz="half" idx="2"/>
          </p:nvPr>
        </p:nvPicPr>
        <p:blipFill>
          <a:blip r:embed="rId1"/>
          <a:stretch>
            <a:fillRect/>
          </a:stretch>
        </p:blipFill>
        <p:spPr>
          <a:xfrm>
            <a:off x="1547495" y="2637155"/>
            <a:ext cx="2489200" cy="4037330"/>
          </a:xfrm>
          <a:prstGeom prst="rect">
            <a:avLst/>
          </a:prstGeom>
        </p:spPr>
      </p:pic>
      <p:pic>
        <p:nvPicPr>
          <p:cNvPr id="6" name="Picture 5" descr="Istorijski-arhiv-BG-wwii-20"/>
          <p:cNvPicPr>
            <a:picLocks noChangeAspect="1"/>
          </p:cNvPicPr>
          <p:nvPr/>
        </p:nvPicPr>
        <p:blipFill>
          <a:blip r:embed="rId2"/>
          <a:stretch>
            <a:fillRect/>
          </a:stretch>
        </p:blipFill>
        <p:spPr>
          <a:xfrm>
            <a:off x="5147945" y="2421255"/>
            <a:ext cx="2891790" cy="41205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57200" y="1066800"/>
            <a:ext cx="8340090" cy="5060950"/>
          </a:xfrm>
        </p:spPr>
        <p:txBody>
          <a:bodyPr/>
          <a:p>
            <a:r>
              <a:rPr lang="sr-Cyrl-RS" altLang="en-US" sz="1800"/>
              <a:t>Молба виђенијих грађана Вождовца за побољшање трамвајског саобраћаја на линији 10, (која је пролазила испред логора!), </a:t>
            </a:r>
            <a:r>
              <a:rPr lang="sr-Cyrl-RS" altLang="en-US" sz="1800">
                <a:sym typeface="+mn-ea"/>
              </a:rPr>
              <a:t>септембар 1941. године</a:t>
            </a:r>
            <a:endParaRPr lang="sr-Cyrl-RS" altLang="en-US" sz="1800"/>
          </a:p>
          <a:p>
            <a:endParaRPr lang="sr-Cyrl-RS" altLang="en-US" sz="1800"/>
          </a:p>
          <a:p>
            <a:endParaRPr lang="sr-Cyrl-RS" altLang="en-US" sz="1800"/>
          </a:p>
        </p:txBody>
      </p:sp>
      <p:pic>
        <p:nvPicPr>
          <p:cNvPr id="5" name="Picture 4" descr="Istorijski-arhiv-BG-wwii-dopisi-01"/>
          <p:cNvPicPr>
            <a:picLocks noChangeAspect="1"/>
          </p:cNvPicPr>
          <p:nvPr/>
        </p:nvPicPr>
        <p:blipFill>
          <a:blip r:embed="rId1"/>
          <a:stretch>
            <a:fillRect/>
          </a:stretch>
        </p:blipFill>
        <p:spPr>
          <a:xfrm>
            <a:off x="1259840" y="1988820"/>
            <a:ext cx="6537960" cy="46202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sr-Cyrl-RS" altLang="en-GB"/>
              <a:t>Фотографије</a:t>
            </a:r>
            <a:endParaRPr lang="sr-Cyrl-RS" altLang="en-GB"/>
          </a:p>
        </p:txBody>
      </p:sp>
      <p:sp>
        <p:nvSpPr>
          <p:cNvPr id="3" name="Content Placeholder 2"/>
          <p:cNvSpPr>
            <a:spLocks noGrp="1"/>
          </p:cNvSpPr>
          <p:nvPr>
            <p:ph sz="half" idx="1"/>
          </p:nvPr>
        </p:nvSpPr>
        <p:spPr/>
        <p:txBody>
          <a:bodyPr/>
          <a:p>
            <a:r>
              <a:rPr lang="sr-Cyrl-RS" altLang="en-GB" sz="1800"/>
              <a:t>Дики Туви Демајо, заточеник логора убијен у јесен 1941. године</a:t>
            </a:r>
            <a:endParaRPr lang="sr-Cyrl-RS" altLang="en-GB" sz="1800"/>
          </a:p>
          <a:p>
            <a:endParaRPr lang="sr-Cyrl-RS" altLang="en-GB" sz="1800"/>
          </a:p>
          <a:p>
            <a:endParaRPr lang="sr-Cyrl-RS" altLang="en-GB" sz="1800"/>
          </a:p>
        </p:txBody>
      </p:sp>
      <p:sp>
        <p:nvSpPr>
          <p:cNvPr id="6" name="Content Placeholder 5"/>
          <p:cNvSpPr/>
          <p:nvPr>
            <p:ph sz="half" idx="2"/>
          </p:nvPr>
        </p:nvSpPr>
        <p:spPr/>
        <p:txBody>
          <a:bodyPr/>
          <a:p>
            <a:r>
              <a:rPr lang="sr-Cyrl-RS" altLang="en-GB" sz="1800"/>
              <a:t>Марсел Штерн и Нисим Тајтацак, страдали у логору Топовске шупе</a:t>
            </a:r>
            <a:endParaRPr lang="sr-Cyrl-RS" altLang="en-GB" sz="1800"/>
          </a:p>
          <a:p>
            <a:endParaRPr lang="sr-Cyrl-RS" altLang="en-GB" sz="1800"/>
          </a:p>
          <a:p>
            <a:endParaRPr lang="sr-Cyrl-RS" altLang="en-GB" sz="1800"/>
          </a:p>
        </p:txBody>
      </p:sp>
      <p:pic>
        <p:nvPicPr>
          <p:cNvPr id="7" name="Picture 6" descr="Diki_Tuvi_Rivka_i_Sofija_Simha_Demajo"/>
          <p:cNvPicPr>
            <a:picLocks noChangeAspect="1"/>
          </p:cNvPicPr>
          <p:nvPr/>
        </p:nvPicPr>
        <p:blipFill>
          <a:blip r:embed="rId1"/>
          <a:stretch>
            <a:fillRect/>
          </a:stretch>
        </p:blipFill>
        <p:spPr>
          <a:xfrm>
            <a:off x="755650" y="2781300"/>
            <a:ext cx="3569970" cy="2688590"/>
          </a:xfrm>
          <a:prstGeom prst="rect">
            <a:avLst/>
          </a:prstGeom>
        </p:spPr>
      </p:pic>
      <p:pic>
        <p:nvPicPr>
          <p:cNvPr id="8" name="Picture 7" descr="Marsel_Štern_i_Nisim_Tajtacak_stradali_u_logoru_Topovske_supe_izvor_Nada_Karaicic"/>
          <p:cNvPicPr>
            <a:picLocks noChangeAspect="1"/>
          </p:cNvPicPr>
          <p:nvPr/>
        </p:nvPicPr>
        <p:blipFill>
          <a:blip r:embed="rId2"/>
          <a:stretch>
            <a:fillRect/>
          </a:stretch>
        </p:blipFill>
        <p:spPr>
          <a:xfrm>
            <a:off x="5579745" y="2348865"/>
            <a:ext cx="2382520" cy="3619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a:t>Порајмос</a:t>
            </a:r>
            <a:endParaRPr lang="sr-Cyrl-RS" altLang="en-GB"/>
          </a:p>
        </p:txBody>
      </p:sp>
      <p:sp>
        <p:nvSpPr>
          <p:cNvPr id="3" name="Content Placeholder 2"/>
          <p:cNvSpPr>
            <a:spLocks noGrp="1"/>
          </p:cNvSpPr>
          <p:nvPr>
            <p:ph sz="half" idx="1"/>
          </p:nvPr>
        </p:nvSpPr>
        <p:spPr/>
        <p:txBody>
          <a:bodyPr/>
          <a:p>
            <a:r>
              <a:rPr lang="en-GB" altLang="en-US" sz="2000"/>
              <a:t>Порајмос је геноцид над Ромима</a:t>
            </a:r>
            <a:r>
              <a:rPr lang="sr-Cyrl-RS" altLang="en-GB" sz="2000"/>
              <a:t> </a:t>
            </a:r>
            <a:r>
              <a:rPr lang="en-GB" altLang="en-US" sz="2000"/>
              <a:t>за време</a:t>
            </a:r>
            <a:r>
              <a:rPr lang="sr-Cyrl-RS" altLang="en-GB" sz="2000"/>
              <a:t> </a:t>
            </a:r>
            <a:r>
              <a:rPr lang="en-GB" altLang="en-US" sz="2000"/>
              <a:t>немачке окупације од 1941</a:t>
            </a:r>
            <a:r>
              <a:rPr lang="sr-Cyrl-RS" altLang="en-GB" sz="2000"/>
              <a:t>.</a:t>
            </a:r>
            <a:r>
              <a:rPr lang="en-GB" altLang="en-US" sz="2000"/>
              <a:t> до 1944.г</a:t>
            </a:r>
            <a:r>
              <a:rPr lang="sr-Cyrl-RS" altLang="en-GB" sz="2000"/>
              <a:t>одине</a:t>
            </a:r>
            <a:endParaRPr lang="en-GB" altLang="en-US" sz="2000"/>
          </a:p>
          <a:p>
            <a:r>
              <a:rPr lang="sr-Cyrl-RS" altLang="en-GB" sz="2000"/>
              <a:t>осим Јевреја и Роми су били заточеници Топовских шупа</a:t>
            </a:r>
            <a:endParaRPr lang="en-GB" altLang="en-US" sz="2000"/>
          </a:p>
          <a:p>
            <a:endParaRPr lang="en-GB" altLang="en-US" sz="2000"/>
          </a:p>
        </p:txBody>
      </p:sp>
      <p:pic>
        <p:nvPicPr>
          <p:cNvPr id="6" name="Content Placeholder 5" descr="преузимање (1)"/>
          <p:cNvPicPr>
            <a:picLocks noChangeAspect="1"/>
          </p:cNvPicPr>
          <p:nvPr>
            <p:ph sz="half" idx="2"/>
          </p:nvPr>
        </p:nvPicPr>
        <p:blipFill>
          <a:blip r:embed="rId1"/>
          <a:stretch>
            <a:fillRect/>
          </a:stretch>
        </p:blipFill>
        <p:spPr>
          <a:xfrm>
            <a:off x="2483485" y="3285490"/>
            <a:ext cx="2396490" cy="3447415"/>
          </a:xfrm>
          <a:prstGeom prst="rect">
            <a:avLst/>
          </a:prstGeom>
        </p:spPr>
      </p:pic>
      <p:pic>
        <p:nvPicPr>
          <p:cNvPr id="7" name="Picture 6" descr="images (4)"/>
          <p:cNvPicPr>
            <a:picLocks noChangeAspect="1"/>
          </p:cNvPicPr>
          <p:nvPr/>
        </p:nvPicPr>
        <p:blipFill>
          <a:blip r:embed="rId2"/>
          <a:stretch>
            <a:fillRect/>
          </a:stretch>
        </p:blipFill>
        <p:spPr>
          <a:xfrm>
            <a:off x="5031105" y="1268730"/>
            <a:ext cx="3291205" cy="218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a:t>Назив логора</a:t>
            </a:r>
            <a:endParaRPr lang="sr-Cyrl-RS" altLang="en-GB"/>
          </a:p>
        </p:txBody>
      </p:sp>
      <p:sp>
        <p:nvSpPr>
          <p:cNvPr id="3" name="Content Placeholder 2"/>
          <p:cNvSpPr>
            <a:spLocks noGrp="1"/>
          </p:cNvSpPr>
          <p:nvPr>
            <p:ph sz="half" idx="1"/>
          </p:nvPr>
        </p:nvSpPr>
        <p:spPr>
          <a:xfrm>
            <a:off x="457200" y="1174750"/>
            <a:ext cx="7921625" cy="4953000"/>
          </a:xfrm>
        </p:spPr>
        <p:txBody>
          <a:bodyPr/>
          <a:p>
            <a:r>
              <a:rPr lang="sr-Cyrl-RS" altLang="en-GB" sz="2000"/>
              <a:t>На месту логора у време Краљевине Југославије налазила се</a:t>
            </a:r>
            <a:endParaRPr lang="sr-Cyrl-RS" altLang="en-GB" sz="2000"/>
          </a:p>
          <a:p>
            <a:pPr marL="0" indent="0">
              <a:buNone/>
            </a:pPr>
            <a:r>
              <a:rPr lang="sr-Cyrl-RS" altLang="en-GB" sz="2000"/>
              <a:t>     касарна са објектима за  смештај артиљеријског оружја</a:t>
            </a:r>
            <a:endParaRPr lang="sr-Cyrl-RS" altLang="en-GB" sz="2000"/>
          </a:p>
          <a:p>
            <a:pPr marL="0" indent="0">
              <a:buNone/>
            </a:pPr>
            <a:r>
              <a:rPr lang="sr-Cyrl-RS" altLang="en-GB" sz="2000"/>
              <a:t>     тј. топова па одатле назив </a:t>
            </a:r>
            <a:r>
              <a:rPr lang="sr-Cyrl-RS" altLang="en-GB" sz="2000" i="1"/>
              <a:t>Топовске шупе</a:t>
            </a:r>
            <a:endParaRPr lang="sr-Cyrl-RS" altLang="en-GB" sz="2000"/>
          </a:p>
          <a:p>
            <a:pPr marL="0" indent="0">
              <a:buNone/>
            </a:pPr>
            <a:r>
              <a:rPr lang="sr-Cyrl-RS" altLang="en-GB" sz="2000"/>
              <a:t>     </a:t>
            </a:r>
            <a:endParaRPr lang="sr-Cyrl-RS" altLang="en-GB" sz="2000"/>
          </a:p>
          <a:p>
            <a:pPr marL="0" indent="0">
              <a:buNone/>
            </a:pPr>
            <a:endParaRPr lang="sr-Cyrl-RS" altLang="en-GB" sz="2000"/>
          </a:p>
          <a:p>
            <a:pPr marL="0" indent="0">
              <a:buNone/>
            </a:pPr>
            <a:r>
              <a:rPr lang="sr-Cyrl-RS" altLang="en-GB" sz="2000"/>
              <a:t> </a:t>
            </a:r>
            <a:endParaRPr lang="sr-Cyrl-RS" altLang="en-GB" sz="2000"/>
          </a:p>
        </p:txBody>
      </p:sp>
      <p:pic>
        <p:nvPicPr>
          <p:cNvPr id="5" name="Content Placeholder 4" descr="BG_mapa_o1939_IAB-1184-IA-1-13_detalj"/>
          <p:cNvPicPr>
            <a:picLocks noChangeAspect="1"/>
          </p:cNvPicPr>
          <p:nvPr>
            <p:ph sz="half" idx="2"/>
          </p:nvPr>
        </p:nvPicPr>
        <p:blipFill>
          <a:blip r:embed="rId1"/>
          <a:stretch>
            <a:fillRect/>
          </a:stretch>
        </p:blipFill>
        <p:spPr>
          <a:xfrm>
            <a:off x="2160905" y="2369185"/>
            <a:ext cx="4932680" cy="4091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sz="2400" b="1"/>
              <a:t>Сведочење Тома Димитру о стрељању Рома доведених из Топовских шупа</a:t>
            </a:r>
            <a:endParaRPr lang="sr-Cyrl-RS" altLang="en-GB" sz="2400" b="1"/>
          </a:p>
        </p:txBody>
      </p:sp>
      <p:sp>
        <p:nvSpPr>
          <p:cNvPr id="3" name="Content Placeholder 2"/>
          <p:cNvSpPr>
            <a:spLocks noGrp="1"/>
          </p:cNvSpPr>
          <p:nvPr>
            <p:ph sz="half" idx="1"/>
          </p:nvPr>
        </p:nvSpPr>
        <p:spPr>
          <a:xfrm>
            <a:off x="457200" y="1174750"/>
            <a:ext cx="4139565" cy="5060950"/>
          </a:xfrm>
        </p:spPr>
        <p:txBody>
          <a:bodyPr/>
          <a:p>
            <a:r>
              <a:rPr lang="en-GB" altLang="en-US" sz="2000"/>
              <a:t>Тома Димитр</a:t>
            </a:r>
            <a:r>
              <a:rPr lang="sr-Cyrl-RS" altLang="en-GB" sz="2000"/>
              <a:t>у</a:t>
            </a:r>
            <a:r>
              <a:rPr lang="en-GB" altLang="en-US" sz="2000"/>
              <a:t> добио </a:t>
            </a:r>
            <a:r>
              <a:rPr lang="sr-Cyrl-RS" altLang="en-GB" sz="2000"/>
              <a:t>је </a:t>
            </a:r>
            <a:r>
              <a:rPr lang="en-GB" altLang="en-US" sz="2000"/>
              <a:t>позив </a:t>
            </a:r>
            <a:r>
              <a:rPr lang="sr-Cyrl-RS" altLang="en-GB" sz="2000"/>
              <a:t>Окружно повереништва у</a:t>
            </a:r>
            <a:r>
              <a:rPr lang="en-GB" altLang="en-US" sz="2000"/>
              <a:t> Панчев</a:t>
            </a:r>
            <a:r>
              <a:rPr lang="sr-Cyrl-RS" altLang="en-GB" sz="2000"/>
              <a:t>у</a:t>
            </a:r>
            <a:r>
              <a:rPr lang="en-GB" altLang="en-US" sz="2000"/>
              <a:t> да се </a:t>
            </a:r>
            <a:r>
              <a:rPr lang="sr-Cyrl-RS" altLang="en-GB" sz="2000"/>
              <a:t>13.10.1945. године </a:t>
            </a:r>
            <a:r>
              <a:rPr lang="en-GB" altLang="en-US" sz="2000"/>
              <a:t>у </a:t>
            </a:r>
            <a:r>
              <a:rPr lang="sr-Cyrl-RS" altLang="en-GB" sz="2000"/>
              <a:t>9</a:t>
            </a:r>
            <a:r>
              <a:rPr lang="en-GB" altLang="en-US" sz="2000"/>
              <a:t> сати јави </a:t>
            </a:r>
            <a:r>
              <a:rPr lang="sr-Cyrl-RS" altLang="en-GB" sz="2000"/>
              <a:t>ради саслушања у својству сведока ратних злочина</a:t>
            </a:r>
            <a:endParaRPr lang="en-GB" altLang="en-US" sz="2000"/>
          </a:p>
          <a:p>
            <a:r>
              <a:rPr lang="sr-Cyrl-RS" altLang="en-GB" sz="2000"/>
              <a:t>сведочио је о стрељању и покопавању Рома доведених из Топовских шупа међу којима се налазио његов познаник трговац Душан Јовановић, Ром по националности</a:t>
            </a:r>
            <a:endParaRPr lang="sr-Cyrl-RS" altLang="en-GB" sz="2000"/>
          </a:p>
          <a:p>
            <a:r>
              <a:rPr lang="sr-Cyrl-RS" altLang="en-GB" sz="2000"/>
              <a:t>записник сведочења се чува у Архиву Југославије под бројем 110-273 -24</a:t>
            </a:r>
            <a:endParaRPr lang="sr-Cyrl-RS" altLang="en-GB" sz="2000"/>
          </a:p>
        </p:txBody>
      </p:sp>
      <p:pic>
        <p:nvPicPr>
          <p:cNvPr id="5" name="Content Placeholder 4" descr="Toma_Dumitru"/>
          <p:cNvPicPr>
            <a:picLocks noChangeAspect="1"/>
          </p:cNvPicPr>
          <p:nvPr>
            <p:ph sz="half" idx="2"/>
          </p:nvPr>
        </p:nvPicPr>
        <p:blipFill>
          <a:blip r:embed="rId1"/>
          <a:stretch>
            <a:fillRect/>
          </a:stretch>
        </p:blipFill>
        <p:spPr>
          <a:xfrm>
            <a:off x="4809490" y="1174750"/>
            <a:ext cx="3714750" cy="4953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sz="2400" b="1"/>
              <a:t>Страдање Душана Јовановића 1997. године у Београду</a:t>
            </a:r>
            <a:endParaRPr lang="sr-Cyrl-RS" altLang="en-GB" sz="2400" b="1"/>
          </a:p>
        </p:txBody>
      </p:sp>
      <p:sp>
        <p:nvSpPr>
          <p:cNvPr id="3" name="Content Placeholder 2"/>
          <p:cNvSpPr>
            <a:spLocks noGrp="1"/>
          </p:cNvSpPr>
          <p:nvPr>
            <p:ph sz="half" idx="1"/>
          </p:nvPr>
        </p:nvSpPr>
        <p:spPr>
          <a:xfrm>
            <a:off x="457200" y="1174750"/>
            <a:ext cx="8284845" cy="4953000"/>
          </a:xfrm>
        </p:spPr>
        <p:txBody>
          <a:bodyPr/>
          <a:p>
            <a:r>
              <a:rPr lang="en-GB" altLang="en-US" sz="2000"/>
              <a:t>Душан Јовановић (четрнаестогодишњи Ром) убијен је 18.октобра 1997.године.</a:t>
            </a:r>
            <a:endParaRPr lang="en-GB" altLang="en-US" sz="2000"/>
          </a:p>
          <a:p>
            <a:r>
              <a:rPr lang="en-GB" altLang="en-US" sz="2000"/>
              <a:t>Душан је отишао до продавнице како би купио </a:t>
            </a:r>
            <a:r>
              <a:rPr lang="sr-Cyrl-RS" altLang="en-GB" sz="2000"/>
              <a:t>Кока Колу</a:t>
            </a:r>
            <a:r>
              <a:rPr lang="en-GB" altLang="en-US" sz="2000"/>
              <a:t>, али су</a:t>
            </a:r>
            <a:r>
              <a:rPr lang="sr-Cyrl-RS" altLang="en-GB" sz="2000"/>
              <a:t> </a:t>
            </a:r>
            <a:r>
              <a:rPr lang="en-GB" altLang="en-US" sz="2000"/>
              <a:t>га на путу пресели </a:t>
            </a:r>
            <a:r>
              <a:rPr lang="sr-Cyrl-RS" altLang="en-GB" sz="2000"/>
              <a:t>скинхедси</a:t>
            </a:r>
            <a:endParaRPr lang="en-GB" altLang="en-US" sz="2000"/>
          </a:p>
          <a:p>
            <a:r>
              <a:rPr lang="en-GB" altLang="en-US" sz="2000"/>
              <a:t>Тражили су му новац, а затим су га истукли до смрти</a:t>
            </a:r>
            <a:endParaRPr lang="en-GB" altLang="en-US" sz="2000"/>
          </a:p>
          <a:p>
            <a:pPr algn="just"/>
            <a:r>
              <a:rPr lang="en-GB" altLang="en-US" sz="2000"/>
              <a:t>Период који је претходио убиству Душана Јовановића, обележили су насиље, нетрпељивост и мржња према онима који су другачији због боје коже, националне, или верске припадности. Само током 1997. године у Србији је забележено више случајева насиља према перачима улица ромског порекла</a:t>
            </a:r>
            <a:endParaRPr lang="en-GB" altLang="en-US" sz="2000"/>
          </a:p>
          <a:p>
            <a:pPr algn="just"/>
            <a:r>
              <a:rPr lang="en-GB" altLang="en-US" sz="2000"/>
              <a:t>За убиство су осуђени Милан </a:t>
            </a:r>
            <a:r>
              <a:rPr lang="sr-Cyrl-RS" altLang="en-GB" sz="2000"/>
              <a:t>Ч</a:t>
            </a:r>
            <a:r>
              <a:rPr lang="en-GB" altLang="en-US" sz="2000"/>
              <a:t>ујић и И</a:t>
            </a:r>
            <a:r>
              <a:rPr lang="sr-Cyrl-RS" altLang="en-GB" sz="2000"/>
              <a:t>ш</a:t>
            </a:r>
            <a:r>
              <a:rPr lang="en-GB" altLang="en-US" sz="2000"/>
              <a:t>тван Фендрик</a:t>
            </a:r>
            <a:r>
              <a:rPr lang="sr-Cyrl-RS" altLang="en-GB" sz="2000"/>
              <a:t> (пуштени на слободу 2004. године)</a:t>
            </a:r>
            <a:endParaRPr lang="sr-Cyrl-RS" altLang="en-GB"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57200" y="1209040"/>
            <a:ext cx="4038600" cy="4918710"/>
          </a:xfrm>
        </p:spPr>
        <p:txBody>
          <a:bodyPr/>
          <a:p>
            <a:pPr algn="just"/>
            <a:r>
              <a:rPr lang="sr-Cyrl-RS" altLang="en-GB" sz="2000"/>
              <a:t>д</a:t>
            </a:r>
            <a:r>
              <a:rPr lang="en-GB" altLang="en-US" sz="2000"/>
              <a:t>о данас, у Београду не постоји званично обележје у </a:t>
            </a:r>
            <a:r>
              <a:rPr lang="sr-Cyrl-RS" altLang="en-GB" sz="2000"/>
              <a:t>знак </a:t>
            </a:r>
            <a:r>
              <a:rPr lang="en-GB" altLang="en-US" sz="2000"/>
              <a:t>сећањ</a:t>
            </a:r>
            <a:r>
              <a:rPr lang="sr-Cyrl-RS" altLang="en-GB" sz="2000"/>
              <a:t>а</a:t>
            </a:r>
            <a:r>
              <a:rPr lang="en-GB" altLang="en-US" sz="2000"/>
              <a:t> на Душана Јовановића, дечака који је убијен због мржње и расизма </a:t>
            </a:r>
            <a:endParaRPr lang="en-GB" altLang="en-US" sz="2000"/>
          </a:p>
          <a:p>
            <a:pPr algn="just"/>
            <a:r>
              <a:rPr lang="en-GB" altLang="en-US" sz="2000"/>
              <a:t>На адреси на којој је убијен постоје две спомен плоче, једна коју су поставили родитељи и друга коју је 2007. године поставила Унија Рома Србије</a:t>
            </a:r>
            <a:endParaRPr lang="en-GB" altLang="en-US" sz="2000"/>
          </a:p>
          <a:p>
            <a:pPr algn="just"/>
            <a:endParaRPr lang="en-GB" altLang="en-US" sz="2000"/>
          </a:p>
        </p:txBody>
      </p:sp>
      <p:pic>
        <p:nvPicPr>
          <p:cNvPr id="5" name="Content Placeholder 4" descr="преузимање (2)"/>
          <p:cNvPicPr>
            <a:picLocks noChangeAspect="1"/>
          </p:cNvPicPr>
          <p:nvPr>
            <p:ph sz="half" idx="2"/>
          </p:nvPr>
        </p:nvPicPr>
        <p:blipFill>
          <a:blip r:embed="rId1"/>
          <a:stretch>
            <a:fillRect/>
          </a:stretch>
        </p:blipFill>
        <p:spPr>
          <a:xfrm>
            <a:off x="5004435" y="1557020"/>
            <a:ext cx="3839210" cy="2555240"/>
          </a:xfrm>
          <a:prstGeom prst="rect">
            <a:avLst/>
          </a:prstGeom>
        </p:spPr>
      </p:pic>
      <p:sp>
        <p:nvSpPr>
          <p:cNvPr id="2" name="Text Box 1"/>
          <p:cNvSpPr txBox="1"/>
          <p:nvPr/>
        </p:nvSpPr>
        <p:spPr>
          <a:xfrm>
            <a:off x="-180975" y="2708910"/>
            <a:ext cx="4317365" cy="5188585"/>
          </a:xfrm>
          <a:prstGeom prst="rect">
            <a:avLst/>
          </a:prstGeom>
          <a:noFill/>
        </p:spPr>
        <p:txBody>
          <a:bodyPr wrap="square" rtlCol="0" anchor="t">
            <a:noAutofit/>
          </a:bodyPr>
          <a:p>
            <a:pPr marL="457200" indent="-457200" algn="just">
              <a:buFont typeface="Arial" panose="020B0604020202020204" pitchFamily="34" charset="0"/>
              <a:buChar char="•"/>
            </a:pPr>
            <a:endParaRPr lang="en-GB" altLang="en-US" sz="200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a:t>Наша порука</a:t>
            </a:r>
            <a:endParaRPr lang="sr-Cyrl-RS" altLang="en-GB"/>
          </a:p>
        </p:txBody>
      </p:sp>
      <p:sp>
        <p:nvSpPr>
          <p:cNvPr id="3" name="Content Placeholder 2"/>
          <p:cNvSpPr>
            <a:spLocks noGrp="1"/>
          </p:cNvSpPr>
          <p:nvPr>
            <p:ph sz="half" idx="1"/>
          </p:nvPr>
        </p:nvSpPr>
        <p:spPr>
          <a:xfrm>
            <a:off x="457200" y="1174750"/>
            <a:ext cx="8060690" cy="4953000"/>
          </a:xfrm>
        </p:spPr>
        <p:txBody>
          <a:bodyPr/>
          <a:p>
            <a:pPr algn="just"/>
            <a:r>
              <a:rPr lang="sr-Cyrl-RS" altLang="en-GB" sz="2000"/>
              <a:t>Н</a:t>
            </a:r>
            <a:r>
              <a:rPr lang="en-GB" altLang="en-US" sz="2000"/>
              <a:t>аша порука будућим генерацијама је да се</a:t>
            </a:r>
            <a:r>
              <a:rPr lang="sr-Cyrl-RS" altLang="en-GB" sz="2000"/>
              <a:t> </a:t>
            </a:r>
            <a:r>
              <a:rPr lang="en-GB" altLang="en-US" sz="2000"/>
              <a:t>никада не заборави да је на месту где је</a:t>
            </a:r>
            <a:r>
              <a:rPr lang="sr-Cyrl-RS" altLang="en-GB" sz="2000"/>
              <a:t> </a:t>
            </a:r>
            <a:r>
              <a:rPr lang="en-GB" altLang="en-US" sz="2000"/>
              <a:t>планирана изградња тржног центра, у тим</a:t>
            </a:r>
            <a:r>
              <a:rPr lang="sr-Cyrl-RS" altLang="en-GB" sz="2000"/>
              <a:t> </a:t>
            </a:r>
            <a:r>
              <a:rPr lang="en-GB" altLang="en-US" sz="2000"/>
              <a:t>зидовима</a:t>
            </a:r>
            <a:r>
              <a:rPr lang="sr-Cyrl-RS" altLang="en-GB" sz="2000"/>
              <a:t> и тој земљи,</a:t>
            </a:r>
            <a:r>
              <a:rPr lang="en-GB" altLang="en-US" sz="2000"/>
              <a:t> остало и суза и крви </a:t>
            </a:r>
            <a:r>
              <a:rPr lang="sr-Cyrl-RS" altLang="en-GB" sz="2000"/>
              <a:t>заробљених логораша и да никада то место не може бити место забаве и провода.</a:t>
            </a:r>
            <a:endParaRPr lang="sr-Cyrl-RS" altLang="en-GB" sz="2000"/>
          </a:p>
          <a:p>
            <a:pPr algn="just"/>
            <a:r>
              <a:rPr lang="sr-Cyrl-RS" altLang="en-GB" sz="2000"/>
              <a:t>То место у Табановачкој 1 треба да постане меморијални комплекс или бар музеј као подсетник на страшне догађаје који су се ту одиграли, да не би страдали невини попут Душана Јовановића само зато што су другачије боје коже или другачије вере или националне припадности.</a:t>
            </a:r>
            <a:endParaRPr lang="sr-Cyrl-RS" altLang="en-GB" sz="2000"/>
          </a:p>
          <a:p>
            <a:pPr algn="just"/>
            <a:endParaRPr lang="sr-Cyrl-RS" altLang="en-GB"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a:t>Извори и литература</a:t>
            </a:r>
            <a:endParaRPr lang="sr-Cyrl-RS" altLang="en-GB"/>
          </a:p>
        </p:txBody>
      </p:sp>
      <p:sp>
        <p:nvSpPr>
          <p:cNvPr id="3" name="Content Placeholder 2"/>
          <p:cNvSpPr>
            <a:spLocks noGrp="1"/>
          </p:cNvSpPr>
          <p:nvPr>
            <p:ph sz="half" idx="1"/>
          </p:nvPr>
        </p:nvSpPr>
        <p:spPr>
          <a:xfrm>
            <a:off x="457200" y="1174750"/>
            <a:ext cx="8448675" cy="4953000"/>
          </a:xfrm>
        </p:spPr>
        <p:txBody>
          <a:bodyPr/>
          <a:p>
            <a:r>
              <a:rPr lang="en-GB" altLang="en-US" sz="2000"/>
              <a:t>http://topovskesupe.rs/</a:t>
            </a:r>
            <a:endParaRPr lang="en-GB" altLang="en-US" sz="2000"/>
          </a:p>
          <a:p>
            <a:r>
              <a:rPr lang="en-GB" altLang="en-US" sz="2000"/>
              <a:t>https://archivum.arhivvojvodine.org.rs/logor-topovske-supe/</a:t>
            </a:r>
            <a:endParaRPr lang="en-GB" altLang="en-US" sz="2000"/>
          </a:p>
          <a:p>
            <a:r>
              <a:rPr lang="en-GB" altLang="en-US" sz="2000"/>
              <a:t>https://www.youtube.com/watch?v=rJsI3lceBpg</a:t>
            </a:r>
            <a:endParaRPr lang="en-GB" altLang="en-US" sz="2000"/>
          </a:p>
          <a:p>
            <a:r>
              <a:rPr lang="en-GB" altLang="en-US" sz="2000"/>
              <a:t>Радле, Р., Писари, М. (2013). Места страдања и антифашистичке борбе у Београду 1941–44. Приручник за читање града.Београд: Форум за примењену историју</a:t>
            </a:r>
            <a:endParaRPr lang="en-GB" altLang="en-US" sz="2000"/>
          </a:p>
          <a:p>
            <a:endParaRPr lang="en-GB" altLang="en-US" sz="2000"/>
          </a:p>
          <a:p>
            <a:pPr marL="0" indent="0">
              <a:buNone/>
            </a:pPr>
            <a:endParaRPr lang="en-GB" altLang="en-US" sz="2000"/>
          </a:p>
          <a:p>
            <a:endParaRPr lang="en-GB" altLang="en-US" sz="2000"/>
          </a:p>
          <a:p>
            <a:endParaRPr lang="en-GB" altLang="en-US" sz="2000"/>
          </a:p>
          <a:p>
            <a:endParaRPr lang="en-GB" altLang="en-US" sz="2000"/>
          </a:p>
          <a:p>
            <a:endParaRPr lang="en-GB" altLang="en-US" sz="2000"/>
          </a:p>
          <a:p>
            <a:pPr marL="0" indent="0">
              <a:buNone/>
            </a:pPr>
            <a:endParaRPr lang="sr-Cyrl-RS" altLang="en-GB"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sr-Cyrl-RS" altLang="en-GB"/>
              <a:t>Историја логора</a:t>
            </a:r>
            <a:endParaRPr lang="sr-Cyrl-RS" altLang="en-GB"/>
          </a:p>
        </p:txBody>
      </p:sp>
      <p:sp>
        <p:nvSpPr>
          <p:cNvPr id="3" name="Content Placeholder 2"/>
          <p:cNvSpPr>
            <a:spLocks noGrp="1"/>
          </p:cNvSpPr>
          <p:nvPr>
            <p:ph sz="half" idx="1"/>
          </p:nvPr>
        </p:nvSpPr>
        <p:spPr/>
        <p:txBody>
          <a:bodyPr/>
          <a:p>
            <a:r>
              <a:rPr lang="sr-Cyrl-RS" altLang="en-GB" sz="2000"/>
              <a:t>н</a:t>
            </a:r>
            <a:r>
              <a:rPr lang="en-GB" altLang="en-US" sz="2000"/>
              <a:t>акон напада на Краљевину Југославију априла 1941</a:t>
            </a:r>
            <a:r>
              <a:rPr lang="sr-Cyrl-RS" altLang="en-GB" sz="2000"/>
              <a:t>. године</a:t>
            </a:r>
            <a:r>
              <a:rPr lang="en-GB" altLang="en-US" sz="2000"/>
              <a:t> нацистичк</a:t>
            </a:r>
            <a:r>
              <a:rPr lang="sr-Cyrl-RS" altLang="en-GB" sz="2000"/>
              <a:t>е снаге</a:t>
            </a:r>
            <a:r>
              <a:rPr lang="en-GB" altLang="en-US" sz="2000"/>
              <a:t> успоставиле су војну окупациону зону</a:t>
            </a:r>
            <a:r>
              <a:rPr lang="sr-Cyrl-RS" altLang="en-GB" sz="2000"/>
              <a:t> и увеле посебне мере за Јевреје и Роме</a:t>
            </a:r>
            <a:endParaRPr lang="en-GB" altLang="en-US" sz="2000"/>
          </a:p>
          <a:p>
            <a:r>
              <a:rPr lang="sr-Cyrl-RS" altLang="en-GB" sz="2000"/>
              <a:t>22.а</a:t>
            </a:r>
            <a:r>
              <a:rPr lang="en-GB" altLang="en-US" sz="2000"/>
              <a:t>вгуста 1941.год</a:t>
            </a:r>
            <a:r>
              <a:rPr lang="sr-Cyrl-RS" altLang="en-GB" sz="2000"/>
              <a:t>ине  у</a:t>
            </a:r>
            <a:r>
              <a:rPr lang="en-GB" altLang="en-US" sz="2000"/>
              <a:t>спостављен је логор Топовске</a:t>
            </a:r>
            <a:r>
              <a:rPr lang="sr-Cyrl-RS" altLang="en-GB" sz="2000"/>
              <a:t> шупе на данашњој Аутокоманди</a:t>
            </a:r>
            <a:endParaRPr lang="sr-Cyrl-RS" altLang="en-GB" sz="2000"/>
          </a:p>
          <a:p>
            <a:r>
              <a:rPr lang="sr-Cyrl-RS" altLang="en-GB" sz="2000"/>
              <a:t>није познато ко је тачно донео одлуку о успостављању логора</a:t>
            </a:r>
            <a:endParaRPr lang="sr-Cyrl-RS" altLang="en-GB" sz="2000"/>
          </a:p>
          <a:p>
            <a:endParaRPr lang="sr-Cyrl-RS" altLang="en-GB" sz="2000"/>
          </a:p>
        </p:txBody>
      </p:sp>
      <p:pic>
        <p:nvPicPr>
          <p:cNvPr id="4" name="Content Placeholder 3" descr="topovske-supe_sprovodjenje_digit_02"/>
          <p:cNvPicPr>
            <a:picLocks noChangeAspect="1"/>
          </p:cNvPicPr>
          <p:nvPr>
            <p:ph sz="half" idx="2"/>
          </p:nvPr>
        </p:nvPicPr>
        <p:blipFill>
          <a:blip r:embed="rId1"/>
          <a:stretch>
            <a:fillRect/>
          </a:stretch>
        </p:blipFill>
        <p:spPr>
          <a:xfrm>
            <a:off x="4716145" y="1917065"/>
            <a:ext cx="4038600" cy="2649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57200" y="1129030"/>
            <a:ext cx="4038600" cy="4998720"/>
          </a:xfrm>
        </p:spPr>
        <p:txBody>
          <a:bodyPr/>
          <a:p>
            <a:r>
              <a:rPr lang="sr-Cyrl-RS" altLang="en-GB" sz="2000"/>
              <a:t>о</a:t>
            </a:r>
            <a:r>
              <a:rPr lang="en-GB" altLang="en-US" sz="2000"/>
              <a:t>снивање логора везано </a:t>
            </a:r>
            <a:r>
              <a:rPr lang="sr-Cyrl-RS" altLang="en-US" sz="2000"/>
              <a:t>је </a:t>
            </a:r>
            <a:r>
              <a:rPr lang="en-GB" altLang="en-US" sz="2000"/>
              <a:t>за захтев немачк</a:t>
            </a:r>
            <a:r>
              <a:rPr lang="sr-Cyrl-RS" altLang="en-GB" sz="2000"/>
              <a:t>их </a:t>
            </a:r>
            <a:r>
              <a:rPr lang="en-GB" altLang="en-US" sz="2000"/>
              <a:t>власти у Банату да се Банат очисти од Јевреја</a:t>
            </a:r>
            <a:endParaRPr lang="en-GB" altLang="en-US" sz="2000"/>
          </a:p>
          <a:p>
            <a:r>
              <a:rPr lang="sr-Cyrl-RS" altLang="en-GB" sz="2000">
                <a:sym typeface="+mn-ea"/>
              </a:rPr>
              <a:t>припадао је </a:t>
            </a:r>
            <a:r>
              <a:rPr lang="en-GB" altLang="en-US" sz="2000">
                <a:sym typeface="+mn-ea"/>
              </a:rPr>
              <a:t>т</a:t>
            </a:r>
            <a:r>
              <a:rPr lang="sr-Cyrl-RS" altLang="en-GB" sz="2000">
                <a:sym typeface="+mn-ea"/>
              </a:rPr>
              <a:t>зв.</a:t>
            </a:r>
            <a:r>
              <a:rPr lang="en-GB" altLang="en-US" sz="2000">
                <a:sym typeface="+mn-ea"/>
              </a:rPr>
              <a:t> </a:t>
            </a:r>
            <a:r>
              <a:rPr lang="sr-Cyrl-RS" altLang="en-GB" sz="2000">
                <a:sym typeface="+mn-ea"/>
              </a:rPr>
              <a:t>,,</a:t>
            </a:r>
            <a:r>
              <a:rPr lang="en-GB" altLang="en-US" sz="2000">
                <a:sym typeface="+mn-ea"/>
              </a:rPr>
              <a:t>пролазн</a:t>
            </a:r>
            <a:r>
              <a:rPr lang="sr-Cyrl-RS" altLang="en-GB" sz="2000">
                <a:sym typeface="+mn-ea"/>
              </a:rPr>
              <a:t>им</a:t>
            </a:r>
            <a:r>
              <a:rPr lang="en-GB" altLang="en-US" sz="2000">
                <a:sym typeface="+mn-ea"/>
              </a:rPr>
              <a:t>“</a:t>
            </a:r>
            <a:r>
              <a:rPr lang="sr-Cyrl-RS" altLang="en-GB" sz="2000">
                <a:sym typeface="+mn-ea"/>
              </a:rPr>
              <a:t> </a:t>
            </a:r>
            <a:r>
              <a:rPr lang="en-GB" altLang="en-US" sz="2000">
                <a:sym typeface="+mn-ea"/>
              </a:rPr>
              <a:t>логор</a:t>
            </a:r>
            <a:r>
              <a:rPr lang="sr-Cyrl-RS" altLang="en-GB" sz="2000">
                <a:sym typeface="+mn-ea"/>
              </a:rPr>
              <a:t>има</a:t>
            </a:r>
            <a:r>
              <a:rPr lang="en-GB" altLang="en-US" sz="2000">
                <a:sym typeface="+mn-ea"/>
              </a:rPr>
              <a:t> </a:t>
            </a:r>
            <a:r>
              <a:rPr lang="sr-Cyrl-RS" altLang="en-GB" sz="2000">
                <a:sym typeface="+mn-ea"/>
              </a:rPr>
              <a:t>(</a:t>
            </a:r>
            <a:r>
              <a:rPr lang="en-GB" altLang="en-US" sz="2000">
                <a:sym typeface="+mn-ea"/>
              </a:rPr>
              <a:t>људи су ту скупљани</a:t>
            </a:r>
            <a:r>
              <a:rPr lang="sr-Cyrl-RS" altLang="en-GB" sz="2000">
                <a:sym typeface="+mn-ea"/>
              </a:rPr>
              <a:t> </a:t>
            </a:r>
            <a:r>
              <a:rPr lang="en-GB" altLang="en-US" sz="2000">
                <a:sym typeface="+mn-ea"/>
              </a:rPr>
              <a:t>и одвођени у веће логоре</a:t>
            </a:r>
            <a:r>
              <a:rPr lang="sr-Cyrl-RS" altLang="en-GB" sz="2000">
                <a:sym typeface="+mn-ea"/>
              </a:rPr>
              <a:t> или на стрељање</a:t>
            </a:r>
            <a:r>
              <a:rPr lang="en-GB" altLang="en-US" sz="2000">
                <a:sym typeface="+mn-ea"/>
              </a:rPr>
              <a:t>)</a:t>
            </a:r>
            <a:endParaRPr lang="en-GB" altLang="en-US" sz="2000">
              <a:sym typeface="+mn-ea"/>
            </a:endParaRPr>
          </a:p>
          <a:p>
            <a:r>
              <a:rPr lang="sr-Cyrl-RS" altLang="en-GB" sz="2000">
                <a:sym typeface="+mn-ea"/>
              </a:rPr>
              <a:t>н</a:t>
            </a:r>
            <a:r>
              <a:rPr lang="en-GB" altLang="en-US" sz="2000">
                <a:sym typeface="+mn-ea"/>
              </a:rPr>
              <a:t>акон Јевреја из средњег и јужног Баната стижу </a:t>
            </a:r>
            <a:r>
              <a:rPr lang="sr-Cyrl-RS" altLang="en-GB" sz="2000">
                <a:sym typeface="+mn-ea"/>
              </a:rPr>
              <a:t>и </a:t>
            </a:r>
            <a:r>
              <a:rPr lang="en-GB" altLang="en-US" sz="2000">
                <a:sym typeface="+mn-ea"/>
              </a:rPr>
              <a:t>друге трупе заточеника</a:t>
            </a:r>
            <a:endParaRPr lang="en-GB" altLang="en-US" sz="2000"/>
          </a:p>
          <a:p>
            <a:r>
              <a:rPr lang="sr-Cyrl-RS" altLang="en-GB" sz="2000"/>
              <a:t>к</a:t>
            </a:r>
            <a:r>
              <a:rPr lang="en-GB" altLang="en-US" sz="2000"/>
              <a:t>роз ово заточеништво прошло је око 5000 јевреја и 1500 Рома</a:t>
            </a:r>
            <a:endParaRPr lang="en-GB" altLang="en-US" sz="2000"/>
          </a:p>
          <a:p>
            <a:r>
              <a:rPr lang="sr-Cyrl-RS" altLang="en-GB" sz="2000"/>
              <a:t>сви су стрељани у околини Београда</a:t>
            </a:r>
            <a:endParaRPr lang="en-GB" altLang="en-US" sz="2000"/>
          </a:p>
          <a:p>
            <a:pPr marL="0" indent="0">
              <a:buNone/>
            </a:pPr>
            <a:endParaRPr lang="en-GB" altLang="en-US" sz="2000"/>
          </a:p>
        </p:txBody>
      </p:sp>
      <p:sp>
        <p:nvSpPr>
          <p:cNvPr id="4" name="Content Placeholder 3"/>
          <p:cNvSpPr>
            <a:spLocks noGrp="1"/>
          </p:cNvSpPr>
          <p:nvPr>
            <p:ph sz="half" idx="2"/>
          </p:nvPr>
        </p:nvSpPr>
        <p:spPr>
          <a:xfrm>
            <a:off x="4648200" y="1129665"/>
            <a:ext cx="4038600" cy="4998085"/>
          </a:xfrm>
        </p:spPr>
        <p:txBody>
          <a:bodyPr/>
          <a:p>
            <a:r>
              <a:rPr lang="sr-Cyrl-RS" altLang="en-GB" sz="2000">
                <a:sym typeface="+mn-ea"/>
              </a:rPr>
              <a:t>вероватно је логор био под командом Гестапоа али се не искључује могућност директне управе Војног заповедника за Србију</a:t>
            </a:r>
            <a:endParaRPr lang="sr-Cyrl-RS" altLang="en-GB" sz="2000">
              <a:sym typeface="+mn-ea"/>
            </a:endParaRPr>
          </a:p>
          <a:p>
            <a:r>
              <a:rPr lang="sr-Cyrl-RS" altLang="en-GB" sz="2000">
                <a:sym typeface="+mn-ea"/>
              </a:rPr>
              <a:t>недостатак докумената не дозвољава да се утврди тачан командни ланац</a:t>
            </a:r>
            <a:endParaRPr lang="sr-Cyrl-RS" altLang="en-GB" sz="2000">
              <a:sym typeface="+mn-ea"/>
            </a:endParaRPr>
          </a:p>
          <a:p>
            <a:r>
              <a:rPr lang="sr-Cyrl-RS" altLang="en-GB" sz="2000">
                <a:sym typeface="+mn-ea"/>
              </a:rPr>
              <a:t>из неких сведочења произилази да се командант логора презивао Брош и да је течно говорио српски језик али се о њему ништа више не зна</a:t>
            </a:r>
            <a:endParaRPr lang="sr-Cyrl-RS" altLang="en-GB" sz="2000">
              <a:sym typeface="+mn-ea"/>
            </a:endParaRPr>
          </a:p>
          <a:p>
            <a:r>
              <a:rPr lang="sr-Cyrl-RS" altLang="en-GB" sz="2000">
                <a:sym typeface="+mn-ea"/>
              </a:rPr>
              <a:t>логор је постојао до 12.12. 1941. године</a:t>
            </a:r>
            <a:endParaRPr lang="en-GB"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GB"/>
              <a:t>Топовске шупе данас</a:t>
            </a:r>
            <a:endParaRPr lang="sr-Cyrl-RS" altLang="en-GB"/>
          </a:p>
        </p:txBody>
      </p:sp>
      <p:sp>
        <p:nvSpPr>
          <p:cNvPr id="3" name="Content Placeholder 2"/>
          <p:cNvSpPr>
            <a:spLocks noGrp="1"/>
          </p:cNvSpPr>
          <p:nvPr>
            <p:ph sz="half" idx="1"/>
          </p:nvPr>
        </p:nvSpPr>
        <p:spPr/>
        <p:txBody>
          <a:bodyPr/>
          <a:p>
            <a:pPr algn="just"/>
            <a:r>
              <a:rPr lang="sr-Cyrl-RS" altLang="en-GB" sz="2000">
                <a:sym typeface="+mn-ea"/>
              </a:rPr>
              <a:t>з</a:t>
            </a:r>
            <a:r>
              <a:rPr lang="en-GB" altLang="en-US" sz="2000">
                <a:sym typeface="+mn-ea"/>
              </a:rPr>
              <a:t>граде које су некада биле део</a:t>
            </a:r>
            <a:r>
              <a:rPr lang="sr-Cyrl-RS" altLang="en-GB" sz="2000">
                <a:sym typeface="+mn-ea"/>
              </a:rPr>
              <a:t> л</a:t>
            </a:r>
            <a:r>
              <a:rPr lang="en-GB" altLang="en-US" sz="2000">
                <a:sym typeface="+mn-ea"/>
              </a:rPr>
              <a:t>огора су </a:t>
            </a:r>
            <a:r>
              <a:rPr lang="sr-Cyrl-RS" altLang="en-GB" sz="2000">
                <a:sym typeface="+mn-ea"/>
              </a:rPr>
              <a:t>запуштене</a:t>
            </a:r>
            <a:endParaRPr lang="sr-Cyrl-RS" altLang="en-GB" sz="2000"/>
          </a:p>
          <a:p>
            <a:pPr marL="0" indent="0" algn="just">
              <a:buNone/>
            </a:pPr>
            <a:endParaRPr lang="en-GB" altLang="en-US" sz="2000"/>
          </a:p>
          <a:p>
            <a:pPr algn="just"/>
            <a:r>
              <a:rPr lang="sr-Cyrl-RS" altLang="en-GB" sz="2000">
                <a:sym typeface="+mn-ea"/>
              </a:rPr>
              <a:t>о</a:t>
            </a:r>
            <a:r>
              <a:rPr lang="en-GB" altLang="en-US" sz="2000">
                <a:sym typeface="+mn-ea"/>
              </a:rPr>
              <a:t>д 2005. године део логора је</a:t>
            </a:r>
            <a:r>
              <a:rPr lang="sr-Cyrl-RS" altLang="en-GB" sz="2000">
                <a:sym typeface="+mn-ea"/>
              </a:rPr>
              <a:t> </a:t>
            </a:r>
            <a:r>
              <a:rPr lang="en-GB" altLang="en-US" sz="2000">
                <a:sym typeface="+mn-ea"/>
              </a:rPr>
              <a:t>приватизован </a:t>
            </a:r>
            <a:r>
              <a:rPr lang="sr-Cyrl-RS" altLang="en-GB" sz="2000">
                <a:sym typeface="+mn-ea"/>
              </a:rPr>
              <a:t>и у </a:t>
            </a:r>
            <a:r>
              <a:rPr lang="en-GB" altLang="en-US" sz="2000">
                <a:sym typeface="+mn-ea"/>
              </a:rPr>
              <a:t>власништву </a:t>
            </a:r>
            <a:r>
              <a:rPr lang="sr-Cyrl-RS" altLang="en-GB" sz="2000">
                <a:sym typeface="+mn-ea"/>
              </a:rPr>
              <a:t>је </a:t>
            </a:r>
            <a:r>
              <a:rPr lang="en-GB" altLang="en-US" sz="2000">
                <a:sym typeface="+mn-ea"/>
              </a:rPr>
              <a:t>ф</a:t>
            </a:r>
            <a:r>
              <a:rPr lang="sr-Cyrl-RS" altLang="en-GB" sz="2000">
                <a:sym typeface="+mn-ea"/>
              </a:rPr>
              <a:t>и</a:t>
            </a:r>
            <a:r>
              <a:rPr lang="en-GB" altLang="en-US" sz="2000">
                <a:sym typeface="+mn-ea"/>
              </a:rPr>
              <a:t>рме</a:t>
            </a:r>
            <a:r>
              <a:rPr lang="sr-Cyrl-RS" altLang="en-GB" sz="2000">
                <a:sym typeface="+mn-ea"/>
              </a:rPr>
              <a:t> </a:t>
            </a:r>
            <a:r>
              <a:rPr lang="en-GB" altLang="en-US" sz="2000">
                <a:sym typeface="+mn-ea"/>
              </a:rPr>
              <a:t>Delta Real Estate, док друга</a:t>
            </a:r>
            <a:r>
              <a:rPr lang="sr-Cyrl-RS" altLang="en-GB" sz="2000">
                <a:sym typeface="+mn-ea"/>
              </a:rPr>
              <a:t> </a:t>
            </a:r>
            <a:r>
              <a:rPr lang="en-GB" altLang="en-US" sz="2000">
                <a:sym typeface="+mn-ea"/>
              </a:rPr>
              <a:t>зграда</a:t>
            </a:r>
            <a:r>
              <a:rPr lang="sr-Cyrl-RS" altLang="en-GB" sz="2000">
                <a:sym typeface="+mn-ea"/>
              </a:rPr>
              <a:t> у Табановачкој улици</a:t>
            </a:r>
            <a:r>
              <a:rPr lang="en-GB" altLang="en-US" sz="2000">
                <a:sym typeface="+mn-ea"/>
              </a:rPr>
              <a:t> још увек припада граду</a:t>
            </a:r>
            <a:r>
              <a:rPr lang="sr-Cyrl-RS" altLang="en-GB" sz="2000">
                <a:sym typeface="+mn-ea"/>
              </a:rPr>
              <a:t> (п</a:t>
            </a:r>
            <a:r>
              <a:rPr lang="en-GB" altLang="en-US" sz="2000">
                <a:sym typeface="+mn-ea"/>
              </a:rPr>
              <a:t>редвиђено је рушење</a:t>
            </a:r>
            <a:r>
              <a:rPr lang="sr-Cyrl-RS" altLang="en-GB" sz="2000">
                <a:sym typeface="+mn-ea"/>
              </a:rPr>
              <a:t> обе зграде </a:t>
            </a:r>
            <a:r>
              <a:rPr lang="en-GB" altLang="en-US" sz="2000">
                <a:sym typeface="+mn-ea"/>
              </a:rPr>
              <a:t>како би се изградио тржни</a:t>
            </a:r>
            <a:r>
              <a:rPr lang="sr-Cyrl-RS" altLang="en-GB" sz="2000">
                <a:sym typeface="+mn-ea"/>
              </a:rPr>
              <a:t> </a:t>
            </a:r>
            <a:r>
              <a:rPr lang="en-GB" altLang="en-US" sz="2000">
                <a:sym typeface="+mn-ea"/>
              </a:rPr>
              <a:t>центар</a:t>
            </a:r>
            <a:r>
              <a:rPr lang="sr-Cyrl-RS" altLang="en-GB" sz="2000">
                <a:sym typeface="+mn-ea"/>
              </a:rPr>
              <a:t>)</a:t>
            </a:r>
            <a:endParaRPr lang="sr-Cyrl-RS" altLang="en-GB" sz="2000"/>
          </a:p>
          <a:p>
            <a:pPr marL="0" indent="0">
              <a:buNone/>
            </a:pPr>
            <a:endParaRPr lang="sr-Cyrl-RS" altLang="en-GB" sz="2000"/>
          </a:p>
          <a:p>
            <a:endParaRPr lang="en-GB" altLang="en-US" sz="2000"/>
          </a:p>
        </p:txBody>
      </p:sp>
      <p:pic>
        <p:nvPicPr>
          <p:cNvPr id="5" name="Content Placeholder 3"/>
          <p:cNvPicPr>
            <a:picLocks noChangeAspect="1"/>
          </p:cNvPicPr>
          <p:nvPr>
            <p:ph sz="half" idx="2"/>
          </p:nvPr>
        </p:nvPicPr>
        <p:blipFill>
          <a:blip r:embed="rId1"/>
          <a:stretch>
            <a:fillRect/>
          </a:stretch>
        </p:blipFill>
        <p:spPr>
          <a:xfrm>
            <a:off x="4860290" y="1341120"/>
            <a:ext cx="3524250" cy="1991995"/>
          </a:xfrm>
          <a:prstGeom prst="rect">
            <a:avLst/>
          </a:prstGeom>
          <a:noFill/>
          <a:ln w="9525">
            <a:noFill/>
          </a:ln>
        </p:spPr>
      </p:pic>
      <p:pic>
        <p:nvPicPr>
          <p:cNvPr id="6" name="Picture 5" descr="images"/>
          <p:cNvPicPr>
            <a:picLocks noChangeAspect="1"/>
          </p:cNvPicPr>
          <p:nvPr/>
        </p:nvPicPr>
        <p:blipFill>
          <a:blip r:embed="rId2"/>
          <a:stretch>
            <a:fillRect/>
          </a:stretch>
        </p:blipFill>
        <p:spPr>
          <a:xfrm>
            <a:off x="4901565" y="3573145"/>
            <a:ext cx="3482975" cy="23183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GB" altLang="en-US"/>
          </a:p>
        </p:txBody>
      </p:sp>
      <p:pic>
        <p:nvPicPr>
          <p:cNvPr id="6" name="Content Placeholder 5" descr="ph-vladimir-opsenica-cpi-javno-voenje-milovan-pisarri-topovske-supe-dsc_2322"/>
          <p:cNvPicPr>
            <a:picLocks noChangeAspect="1"/>
          </p:cNvPicPr>
          <p:nvPr>
            <p:ph idx="1"/>
          </p:nvPr>
        </p:nvPicPr>
        <p:blipFill>
          <a:blip r:embed="rId1"/>
          <a:stretch>
            <a:fillRect/>
          </a:stretch>
        </p:blipFill>
        <p:spPr>
          <a:xfrm>
            <a:off x="861695" y="1174750"/>
            <a:ext cx="7419975"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p>
            <a:r>
              <a:rPr lang="sr-Cyrl-RS" altLang="en-GB" sz="2000"/>
              <a:t>о</a:t>
            </a:r>
            <a:r>
              <a:rPr lang="en-GB" altLang="en-US" sz="2000"/>
              <a:t>вај логор није обележен на прави</a:t>
            </a:r>
            <a:r>
              <a:rPr lang="sr-Cyrl-RS" altLang="en-GB" sz="2000"/>
              <a:t> </a:t>
            </a:r>
            <a:r>
              <a:rPr lang="en-GB" altLang="en-US" sz="2000"/>
              <a:t>начи</a:t>
            </a:r>
            <a:r>
              <a:rPr lang="sr-Cyrl-RS" altLang="en-GB" sz="2000"/>
              <a:t>н</a:t>
            </a:r>
            <a:r>
              <a:rPr lang="en-GB" altLang="en-US" sz="2000"/>
              <a:t> </a:t>
            </a:r>
            <a:endParaRPr lang="en-GB" altLang="en-US" sz="2000"/>
          </a:p>
          <a:p>
            <a:r>
              <a:rPr lang="en-GB" altLang="en-US" sz="2000"/>
              <a:t>недост</a:t>
            </a:r>
            <a:r>
              <a:rPr lang="sr-Cyrl-RS" altLang="en-GB" sz="2000"/>
              <a:t>аје</a:t>
            </a:r>
            <a:r>
              <a:rPr lang="en-GB" altLang="en-US" sz="2000"/>
              <a:t> спомен </a:t>
            </a:r>
            <a:r>
              <a:rPr lang="sr-Cyrl-RS" altLang="en-GB" sz="2000"/>
              <a:t>обележје или музеј</a:t>
            </a:r>
            <a:endParaRPr lang="en-GB" altLang="en-US" sz="2000"/>
          </a:p>
          <a:p>
            <a:r>
              <a:rPr lang="en-GB" altLang="en-US" sz="2000"/>
              <a:t>сам</a:t>
            </a:r>
            <a:r>
              <a:rPr lang="sr-Cyrl-RS" altLang="en-GB" sz="2000"/>
              <a:t>е</a:t>
            </a:r>
            <a:r>
              <a:rPr lang="en-GB" altLang="en-US" sz="2000"/>
              <a:t> зград</a:t>
            </a:r>
            <a:r>
              <a:rPr lang="sr-Cyrl-RS" altLang="en-GB" sz="2000"/>
              <a:t>е</a:t>
            </a:r>
            <a:r>
              <a:rPr lang="en-GB" altLang="en-US" sz="2000"/>
              <a:t> </a:t>
            </a:r>
            <a:r>
              <a:rPr lang="sr-Cyrl-RS" altLang="en-GB" sz="2000"/>
              <a:t>су</a:t>
            </a:r>
            <a:r>
              <a:rPr lang="en-GB" altLang="en-US" sz="2000"/>
              <a:t> запуштен</a:t>
            </a:r>
            <a:r>
              <a:rPr lang="sr-Cyrl-RS" altLang="en-GB" sz="2000"/>
              <a:t>е</a:t>
            </a:r>
            <a:r>
              <a:rPr lang="en-GB" altLang="en-US" sz="2000"/>
              <a:t> и</a:t>
            </a:r>
            <a:endParaRPr lang="en-GB" altLang="en-US" sz="2000"/>
          </a:p>
          <a:p>
            <a:pPr marL="0" indent="0">
              <a:buNone/>
            </a:pPr>
            <a:r>
              <a:rPr lang="sr-Cyrl-RS" altLang="en-GB" sz="2000"/>
              <a:t>    </a:t>
            </a:r>
            <a:r>
              <a:rPr lang="en-GB" altLang="en-US" sz="2000"/>
              <a:t>вандализован</a:t>
            </a:r>
            <a:r>
              <a:rPr lang="sr-Cyrl-RS" altLang="en-GB" sz="2000"/>
              <a:t>е</a:t>
            </a:r>
            <a:endParaRPr lang="en-GB" altLang="en-US" sz="2000"/>
          </a:p>
          <a:p>
            <a:pPr>
              <a:buFont typeface="Arial" panose="020B0604020202020204" pitchFamily="34" charset="0"/>
              <a:buChar char="•"/>
            </a:pPr>
            <a:r>
              <a:rPr lang="sr-Cyrl-RS" altLang="en-GB" sz="2000"/>
              <a:t>постављена је табла са основним информацијама</a:t>
            </a:r>
            <a:endParaRPr lang="en-GB" altLang="en-US" sz="2000"/>
          </a:p>
          <a:p>
            <a:endParaRPr lang="en-GB" altLang="en-US" sz="2000"/>
          </a:p>
          <a:p>
            <a:endParaRPr lang="en-GB" altLang="en-US" sz="2000"/>
          </a:p>
        </p:txBody>
      </p:sp>
      <p:pic>
        <p:nvPicPr>
          <p:cNvPr id="5" name="Content Placeholder 4" descr="images (1)"/>
          <p:cNvPicPr>
            <a:picLocks noChangeAspect="1"/>
          </p:cNvPicPr>
          <p:nvPr>
            <p:ph sz="half" idx="2"/>
          </p:nvPr>
        </p:nvPicPr>
        <p:blipFill>
          <a:blip r:embed="rId1"/>
          <a:stretch>
            <a:fillRect/>
          </a:stretch>
        </p:blipFill>
        <p:spPr>
          <a:xfrm>
            <a:off x="5220335" y="1174750"/>
            <a:ext cx="2907030" cy="1934845"/>
          </a:xfrm>
          <a:prstGeom prst="rect">
            <a:avLst/>
          </a:prstGeom>
        </p:spPr>
      </p:pic>
      <p:pic>
        <p:nvPicPr>
          <p:cNvPr id="7" name="Picture 6" descr="images (3)"/>
          <p:cNvPicPr>
            <a:picLocks noChangeAspect="1"/>
          </p:cNvPicPr>
          <p:nvPr/>
        </p:nvPicPr>
        <p:blipFill>
          <a:blip r:embed="rId2"/>
          <a:stretch>
            <a:fillRect/>
          </a:stretch>
        </p:blipFill>
        <p:spPr>
          <a:xfrm>
            <a:off x="5508625" y="3348355"/>
            <a:ext cx="2674620" cy="35706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p>
            <a:r>
              <a:rPr lang="en-GB" altLang="en-US" sz="2400"/>
              <a:t> </a:t>
            </a:r>
            <a:r>
              <a:rPr lang="sr-Cyrl-RS" altLang="en-GB" sz="2000"/>
              <a:t>место је први пут обележено 1951. године али без констатације да се ту налазио логор</a:t>
            </a:r>
            <a:endParaRPr lang="sr-Cyrl-RS" altLang="en-GB" sz="2000"/>
          </a:p>
          <a:p>
            <a:r>
              <a:rPr lang="en-GB" altLang="en-US" sz="2000"/>
              <a:t>спомен плоч</a:t>
            </a:r>
            <a:r>
              <a:rPr lang="sr-Cyrl-RS" altLang="en-GB" sz="2000"/>
              <a:t>у</a:t>
            </a:r>
            <a:r>
              <a:rPr lang="en-GB" altLang="en-US" sz="2000"/>
              <a:t> Јеврејима и Ромима</a:t>
            </a:r>
            <a:r>
              <a:rPr lang="sr-Cyrl-RS" altLang="en-GB" sz="2000"/>
              <a:t> </a:t>
            </a:r>
            <a:r>
              <a:rPr lang="en-GB" altLang="en-US" sz="2000"/>
              <a:t>који су били смештени у овом логору</a:t>
            </a:r>
            <a:r>
              <a:rPr lang="sr-Cyrl-RS" altLang="en-GB" sz="2000"/>
              <a:t> </a:t>
            </a:r>
            <a:r>
              <a:rPr lang="en-GB" altLang="en-US" sz="2000"/>
              <a:t>поста</a:t>
            </a:r>
            <a:r>
              <a:rPr lang="sr-Cyrl-RS" altLang="en-GB" sz="2000"/>
              <a:t>вио</a:t>
            </a:r>
            <a:r>
              <a:rPr lang="sr-Latn-RS" altLang="en-GB" sz="2000"/>
              <a:t> je </a:t>
            </a:r>
            <a:r>
              <a:rPr lang="sr-Cyrl-RS" altLang="en-GB" sz="2000"/>
              <a:t>Савез јеврејских општина Србије</a:t>
            </a:r>
            <a:r>
              <a:rPr lang="en-GB" altLang="en-US" sz="2000"/>
              <a:t> 2005.</a:t>
            </a:r>
            <a:r>
              <a:rPr lang="sr-Cyrl-RS" altLang="en-GB" sz="2000"/>
              <a:t> </a:t>
            </a:r>
            <a:r>
              <a:rPr lang="en-GB" altLang="en-US" sz="2000"/>
              <a:t>године на ободни зид</a:t>
            </a:r>
            <a:r>
              <a:rPr lang="sr-Cyrl-RS" altLang="en-GB" sz="2000"/>
              <a:t> </a:t>
            </a:r>
            <a:r>
              <a:rPr lang="en-GB" altLang="en-US" sz="2000"/>
              <a:t>једног од објеката логора</a:t>
            </a:r>
            <a:endParaRPr lang="en-GB" altLang="en-US" sz="2000"/>
          </a:p>
          <a:p>
            <a:endParaRPr lang="sr-Cyrl-RS" altLang="en-GB" sz="2000"/>
          </a:p>
        </p:txBody>
      </p:sp>
      <p:pic>
        <p:nvPicPr>
          <p:cNvPr id="5" name="Content Placeholder 4" descr="Topovske_supe3"/>
          <p:cNvPicPr>
            <a:picLocks noChangeAspect="1"/>
          </p:cNvPicPr>
          <p:nvPr>
            <p:ph sz="half" idx="2"/>
          </p:nvPr>
        </p:nvPicPr>
        <p:blipFill>
          <a:blip r:embed="rId1"/>
          <a:stretch>
            <a:fillRect/>
          </a:stretch>
        </p:blipFill>
        <p:spPr>
          <a:xfrm>
            <a:off x="4716145" y="1412875"/>
            <a:ext cx="4038600" cy="2692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a:spLocks noGrp="1"/>
          </p:cNvSpPr>
          <p:nvPr>
            <p:ph sz="half" idx="2"/>
          </p:nvPr>
        </p:nvSpPr>
        <p:spPr>
          <a:xfrm>
            <a:off x="396240" y="586740"/>
            <a:ext cx="8070850" cy="5634990"/>
          </a:xfrm>
        </p:spPr>
        <p:txBody>
          <a:bodyPr/>
          <a:p>
            <a:pPr algn="just"/>
            <a:endParaRPr lang="en-GB" altLang="en-US" sz="2000"/>
          </a:p>
          <a:p>
            <a:pPr algn="just"/>
            <a:endParaRPr lang="en-GB" altLang="en-US" sz="2000"/>
          </a:p>
          <a:p>
            <a:pPr algn="just"/>
            <a:r>
              <a:rPr lang="sr-Cyrl-RS" altLang="en-GB" sz="2000"/>
              <a:t>п</a:t>
            </a:r>
            <a:r>
              <a:rPr lang="en-GB" altLang="en-US" sz="2000"/>
              <a:t>лоча бива украдена, и када су је пронашли</a:t>
            </a:r>
            <a:r>
              <a:rPr lang="sr-Latn-RS" altLang="en-GB" sz="2000"/>
              <a:t> </a:t>
            </a:r>
            <a:r>
              <a:rPr lang="en-GB" altLang="en-US" sz="2000"/>
              <a:t>и вратили Јеврејској општини она није</a:t>
            </a:r>
            <a:r>
              <a:rPr lang="sr-Cyrl-RS" altLang="en-GB" sz="2000"/>
              <a:t> </a:t>
            </a:r>
            <a:r>
              <a:rPr lang="en-GB" altLang="en-US" sz="2000"/>
              <a:t>поново постављена, већ су је заменили</a:t>
            </a:r>
            <a:r>
              <a:rPr lang="sr-Cyrl-RS" altLang="en-GB" sz="2000"/>
              <a:t> </a:t>
            </a:r>
            <a:r>
              <a:rPr lang="en-GB" altLang="en-US" sz="2000"/>
              <a:t>овом плочом која је постављена почетком</a:t>
            </a:r>
            <a:r>
              <a:rPr lang="sr-Cyrl-RS" altLang="en-GB" sz="2000"/>
              <a:t> </a:t>
            </a:r>
            <a:r>
              <a:rPr lang="en-GB" altLang="en-US" sz="2000"/>
              <a:t>маја 2019. године</a:t>
            </a:r>
            <a:endParaRPr lang="en-GB" altLang="en-US" sz="2000"/>
          </a:p>
        </p:txBody>
      </p:sp>
      <p:pic>
        <p:nvPicPr>
          <p:cNvPr id="5" name="Content Placeholder 4" descr="images (2)"/>
          <p:cNvPicPr>
            <a:picLocks noChangeAspect="1"/>
          </p:cNvPicPr>
          <p:nvPr>
            <p:ph sz="half" idx="1"/>
          </p:nvPr>
        </p:nvPicPr>
        <p:blipFill>
          <a:blip r:embed="rId1"/>
          <a:stretch>
            <a:fillRect/>
          </a:stretch>
        </p:blipFill>
        <p:spPr>
          <a:xfrm>
            <a:off x="2568575" y="2997200"/>
            <a:ext cx="3726180" cy="2790825"/>
          </a:xfrm>
          <a:prstGeom prst="rect">
            <a:avLst/>
          </a:prstGeom>
        </p:spPr>
      </p:pic>
    </p:spTree>
  </p:cSld>
  <p:clrMapOvr>
    <a:masterClrMapping/>
  </p:clrMapOvr>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7199</Words>
  <Application>WPS Presentation</Application>
  <PresentationFormat/>
  <Paragraphs>181</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Arial</vt:lpstr>
      <vt:lpstr>SimSun</vt:lpstr>
      <vt:lpstr>Wingdings</vt:lpstr>
      <vt:lpstr>Microsoft YaHei</vt:lpstr>
      <vt:lpstr>Arial Unicode MS</vt:lpstr>
      <vt:lpstr>Calibri</vt:lpstr>
      <vt:lpstr>Communications and Dialogues</vt:lpstr>
      <vt:lpstr>Места сећања</vt:lpstr>
      <vt:lpstr>Назив логора</vt:lpstr>
      <vt:lpstr>Историја логора</vt:lpstr>
      <vt:lpstr>PowerPoint 演示文稿</vt:lpstr>
      <vt:lpstr>Топовске шупе данас</vt:lpstr>
      <vt:lpstr>PowerPoint 演示文稿</vt:lpstr>
      <vt:lpstr>PowerPoint 演示文稿</vt:lpstr>
      <vt:lpstr>PowerPoint 演示文稿</vt:lpstr>
      <vt:lpstr>PowerPoint 演示文稿</vt:lpstr>
      <vt:lpstr>PowerPoint 演示文稿</vt:lpstr>
      <vt:lpstr>Архивска грађа о логору </vt:lpstr>
      <vt:lpstr>PowerPoint 演示文稿</vt:lpstr>
      <vt:lpstr>PowerPoint 演示文稿</vt:lpstr>
      <vt:lpstr>Спискови жртава и подаци о њима</vt:lpstr>
      <vt:lpstr>PowerPoint 演示文稿</vt:lpstr>
      <vt:lpstr>Документи</vt:lpstr>
      <vt:lpstr>PowerPoint 演示文稿</vt:lpstr>
      <vt:lpstr>Фотографије</vt:lpstr>
      <vt:lpstr>Порајмос</vt:lpstr>
      <vt:lpstr>Сведочење Тома Димитру о стрељању Рома доведених из Топовских шупа</vt:lpstr>
      <vt:lpstr>Страдање Душана Јовановића 1997. године у Београду</vt:lpstr>
      <vt:lpstr>PowerPoint 演示文稿</vt:lpstr>
      <vt:lpstr>Наша порука</vt:lpstr>
      <vt:lpstr>Извори и 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Места сећања</dc:title>
  <dc:creator>premovic</dc:creator>
  <cp:lastModifiedBy>premovic</cp:lastModifiedBy>
  <cp:revision>10</cp:revision>
  <dcterms:created xsi:type="dcterms:W3CDTF">2024-03-01T19:05:00Z</dcterms:created>
  <dcterms:modified xsi:type="dcterms:W3CDTF">2024-03-05T20:25:54Z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2057-12.2.0.13489</vt:lpwstr>
  </property>
  <property fmtid="{D5CDD505-2E9C-101B-9397-08002B2CF9AE}" pid="3" name="ICV">
    <vt:lpwstr>C12BFC3E800B48408B67EAFB332741CC_12</vt:lpwstr>
  </property>
</Properties>
</file>