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56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7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2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74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4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3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0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9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D6466D-8015-4A7D-A1DF-A541379A37A6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0A080B6-480C-4D02-8E6E-443B748F660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23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b="1" i="1" dirty="0"/>
              <a:t>СИНТАГМЕ; ПОДЕЛА   СИНТАГМИ</a:t>
            </a:r>
            <a:br>
              <a:rPr lang="sr-Cyrl-RS" b="1" i="1" dirty="0"/>
            </a:br>
            <a:r>
              <a:rPr lang="sr-Cyrl-RS" sz="4000" b="1" i="1" dirty="0"/>
              <a:t>наставница Миљана Степаноски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0438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13003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200" dirty="0"/>
              <a:t>3. Одреди службу у реченици именичких синтагми: </a:t>
            </a:r>
          </a:p>
          <a:p>
            <a:r>
              <a:rPr lang="sr-Cyrl-RS" sz="3200" dirty="0"/>
              <a:t>а) Човек са црним брковима се појавио на екрану. ___________________________</a:t>
            </a:r>
          </a:p>
          <a:p>
            <a:r>
              <a:rPr lang="sr-Cyrl-RS" sz="3200" dirty="0"/>
              <a:t>б) Милица је добила неочекивани позив. ___________________________________</a:t>
            </a:r>
          </a:p>
          <a:p>
            <a:r>
              <a:rPr lang="sr-Cyrl-RS" sz="3200" dirty="0"/>
              <a:t>в) Били смо на мору прошлог лета. ________________________________________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1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Придевске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/>
              <a:t>Мића је </a:t>
            </a:r>
            <a:r>
              <a:rPr lang="sr-Cyrl-RS" sz="2800" b="1" dirty="0"/>
              <a:t>гладан</a:t>
            </a:r>
            <a:r>
              <a:rPr lang="sr-Cyrl-RS" sz="2800" dirty="0"/>
              <a:t> </a:t>
            </a:r>
            <a:r>
              <a:rPr lang="sr-Cyrl-RS" sz="2800" b="1" dirty="0"/>
              <a:t>као вук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Ова лекција је </a:t>
            </a:r>
            <a:r>
              <a:rPr lang="sr-Cyrl-RS" sz="2800" b="1" dirty="0"/>
              <a:t>веома тешка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Та девојка је </a:t>
            </a:r>
            <a:r>
              <a:rPr lang="sr-Cyrl-RS" sz="2800" b="1" dirty="0"/>
              <a:t>врло лепа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Његов гест је </a:t>
            </a:r>
            <a:r>
              <a:rPr lang="sr-Cyrl-RS" sz="2800" b="1" dirty="0"/>
              <a:t>изузетно пожртвован</a:t>
            </a:r>
            <a:r>
              <a:rPr lang="sr-Cyrl-RS" sz="2800" dirty="0"/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7280" y="4407808"/>
            <a:ext cx="589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sz="2400" dirty="0"/>
              <a:t>Заокружи главне речи издвојених синтагми. </a:t>
            </a:r>
          </a:p>
          <a:p>
            <a:r>
              <a:rPr lang="sr-Cyrl-RS" sz="2400" dirty="0"/>
              <a:t>2.   Којој врсти речи припадају главне речи које си издвојио/издвојила?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834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Придевске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0270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4000" dirty="0"/>
              <a:t>Синтагме у којима је главна реч </a:t>
            </a:r>
            <a:r>
              <a:rPr lang="sr-Cyrl-RS" sz="4000" b="1" dirty="0"/>
              <a:t>придев</a:t>
            </a:r>
            <a:r>
              <a:rPr lang="sr-Cyrl-RS" sz="4000" dirty="0"/>
              <a:t> називају се </a:t>
            </a:r>
            <a:r>
              <a:rPr lang="sr-Cyrl-RS" sz="4000" b="1" i="1" dirty="0"/>
              <a:t>придевске синтагме</a:t>
            </a:r>
            <a:r>
              <a:rPr lang="sr-Cyrl-RS" sz="4000" dirty="0"/>
              <a:t>. </a:t>
            </a:r>
            <a:r>
              <a:rPr lang="sr-Cyrl-RS" sz="4000" b="1" dirty="0"/>
              <a:t>Зависни чланови</a:t>
            </a:r>
            <a:r>
              <a:rPr lang="sr-Cyrl-RS" sz="4000" dirty="0"/>
              <a:t> синтагми који стоје испред главне речи обично су </a:t>
            </a:r>
            <a:r>
              <a:rPr lang="sr-Cyrl-RS" sz="4000" b="1" dirty="0"/>
              <a:t>прилози</a:t>
            </a:r>
            <a:r>
              <a:rPr lang="sr-Cyrl-RS" sz="4000" dirty="0"/>
              <a:t> (врло, веома, изузетно, необично, пуно, довољно и сл.).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25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Придевске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2800" dirty="0"/>
              <a:t>Придевске синтагме у реченици обично имају службе које могу имати и придеви. </a:t>
            </a:r>
          </a:p>
          <a:p>
            <a:r>
              <a:rPr lang="sr-Cyrl-RS" sz="2800" b="1" dirty="0"/>
              <a:t>Атрибут у оквиру субјекта</a:t>
            </a:r>
            <a:r>
              <a:rPr lang="sr-Cyrl-RS" sz="2800" dirty="0"/>
              <a:t>: </a:t>
            </a:r>
            <a:r>
              <a:rPr lang="sr-Cyrl-RS" sz="2800" b="1" dirty="0"/>
              <a:t>Врло лепа </a:t>
            </a:r>
            <a:r>
              <a:rPr lang="sr-Cyrl-RS" sz="2800" dirty="0"/>
              <a:t>девојка је ишетала на бину. </a:t>
            </a:r>
          </a:p>
          <a:p>
            <a:r>
              <a:rPr lang="sr-Cyrl-RS" sz="2800" b="1" dirty="0"/>
              <a:t>Атрибут у оквиру правог објекта</a:t>
            </a:r>
            <a:r>
              <a:rPr lang="sr-Cyrl-RS" sz="2800" dirty="0"/>
              <a:t>: Упознала сам </a:t>
            </a:r>
            <a:r>
              <a:rPr lang="sr-Cyrl-RS" sz="2800" b="1" dirty="0"/>
              <a:t>изузетно пожртвованог</a:t>
            </a:r>
            <a:r>
              <a:rPr lang="sr-Cyrl-RS" sz="2800" dirty="0"/>
              <a:t> лекара. </a:t>
            </a:r>
          </a:p>
          <a:p>
            <a:r>
              <a:rPr lang="sr-Cyrl-RS" sz="2800" b="1" dirty="0"/>
              <a:t>Атрибут у оквиру прилошке одредбе</a:t>
            </a:r>
            <a:r>
              <a:rPr lang="sr-Cyrl-RS" sz="2800" dirty="0"/>
              <a:t>: Отишли су у </a:t>
            </a:r>
            <a:r>
              <a:rPr lang="sr-Cyrl-RS" sz="2800" b="1" dirty="0"/>
              <a:t>веома скуп </a:t>
            </a:r>
            <a:r>
              <a:rPr lang="sr-Cyrl-RS" sz="2800" dirty="0"/>
              <a:t>ресторан. </a:t>
            </a:r>
          </a:p>
          <a:p>
            <a:r>
              <a:rPr lang="sr-Cyrl-RS" sz="2800" b="1" dirty="0"/>
              <a:t>Именски део предиката</a:t>
            </a:r>
            <a:r>
              <a:rPr lang="sr-Cyrl-RS" sz="2800" dirty="0"/>
              <a:t>: Мића је </a:t>
            </a:r>
            <a:r>
              <a:rPr lang="sr-Cyrl-RS" sz="2800" b="1" dirty="0"/>
              <a:t>гладан као вук</a:t>
            </a:r>
            <a:r>
              <a:rPr lang="sr-Cyrl-R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02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24515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600" dirty="0"/>
              <a:t>1. У следећим придевским синтагмама подвуци главну реч, а зависни члан заокружи. </a:t>
            </a:r>
          </a:p>
          <a:p>
            <a:r>
              <a:rPr lang="sr-Cyrl-RS" sz="3600" dirty="0"/>
              <a:t>спор као пуж; врло задовољан; здрав као дрен; изузетно вредна; веома присебан; необично миран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317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91421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200" dirty="0"/>
              <a:t>2. У следећим реченицама подвуци придевске синтагме. </a:t>
            </a:r>
          </a:p>
          <a:p>
            <a:r>
              <a:rPr lang="sr-Cyrl-RS" sz="3200" dirty="0"/>
              <a:t>а) Марија је веома незрела девојка. </a:t>
            </a:r>
          </a:p>
          <a:p>
            <a:r>
              <a:rPr lang="sr-Cyrl-RS" sz="3200" dirty="0"/>
              <a:t>б) Ћерка ти је лепа као лутка. </a:t>
            </a:r>
          </a:p>
          <a:p>
            <a:r>
              <a:rPr lang="sr-Cyrl-RS" sz="3200" dirty="0"/>
              <a:t>в) Ова супа није довољно слана.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165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79910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200" dirty="0"/>
              <a:t>3. У следећој реченици из приповетке </a:t>
            </a:r>
            <a:r>
              <a:rPr lang="sr-Cyrl-RS" sz="3200" i="1" dirty="0"/>
              <a:t>Вођа</a:t>
            </a:r>
            <a:r>
              <a:rPr lang="sr-Cyrl-RS" sz="3200" dirty="0"/>
              <a:t> Радоја Домановића подвуци придевску синтагму. </a:t>
            </a:r>
          </a:p>
          <a:p>
            <a:r>
              <a:rPr lang="sr-Cyrl-RS" sz="3200" dirty="0"/>
              <a:t>„Како га ја ценим, изгледа да је врло паметан човек јер непрестано ћути и мисли.“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754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86242"/>
            <a:ext cx="10058400" cy="1450757"/>
          </a:xfrm>
        </p:spPr>
        <p:txBody>
          <a:bodyPr/>
          <a:lstStyle/>
          <a:p>
            <a:r>
              <a:rPr lang="sr-Cyrl-RS" b="1" i="1" dirty="0"/>
              <a:t>Прилошке синтагме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/>
              <a:t>Миле трчи </a:t>
            </a:r>
            <a:r>
              <a:rPr lang="sr-Cyrl-RS" sz="2800" b="1" dirty="0"/>
              <a:t>брзо као зец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Он живи </a:t>
            </a:r>
            <a:r>
              <a:rPr lang="sr-Cyrl-RS" sz="2800" b="1" dirty="0"/>
              <a:t>далеко од школе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Урадила је писмени </a:t>
            </a:r>
            <a:r>
              <a:rPr lang="sr-Cyrl-RS" sz="2800" b="1" dirty="0"/>
              <a:t>веома добро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Обавио је посао </a:t>
            </a:r>
            <a:r>
              <a:rPr lang="sr-Cyrl-RS" sz="2800" b="1" dirty="0"/>
              <a:t>изузетно прецизно</a:t>
            </a:r>
            <a:r>
              <a:rPr lang="sr-Cyrl-RS" sz="2800" dirty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292897" y="4022261"/>
            <a:ext cx="45050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1.   Заокружи главне речи издвојених синтагми. </a:t>
            </a:r>
          </a:p>
          <a:p>
            <a:r>
              <a:rPr lang="ru-RU" sz="2400" dirty="0"/>
              <a:t>2.   Којој врсти речи припадају главне речи које си издвојио/издвојила? </a:t>
            </a:r>
          </a:p>
        </p:txBody>
      </p:sp>
    </p:spTree>
    <p:extLst>
      <p:ext uri="{BB962C8B-B14F-4D97-AF65-F5344CB8AC3E}">
        <p14:creationId xmlns:p14="http://schemas.microsoft.com/office/powerpoint/2010/main" val="66971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53150"/>
            <a:ext cx="10058400" cy="1450757"/>
          </a:xfrm>
        </p:spPr>
        <p:txBody>
          <a:bodyPr/>
          <a:lstStyle/>
          <a:p>
            <a:r>
              <a:rPr lang="sr-Cyrl-RS" b="1" i="1" dirty="0"/>
              <a:t>Прилошке синтагме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24154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4000" dirty="0"/>
              <a:t>Синтагме у којима је главна реч </a:t>
            </a:r>
            <a:r>
              <a:rPr lang="sr-Cyrl-RS" sz="4000" b="1" dirty="0"/>
              <a:t>прилог </a:t>
            </a:r>
            <a:r>
              <a:rPr lang="sr-Cyrl-RS" sz="4000" dirty="0"/>
              <a:t>називају се </a:t>
            </a:r>
            <a:r>
              <a:rPr lang="sr-Cyrl-RS" sz="4000" b="1" dirty="0"/>
              <a:t>прилошке синтагме</a:t>
            </a:r>
            <a:r>
              <a:rPr lang="sr-Cyrl-RS" sz="4000" dirty="0"/>
              <a:t>. </a:t>
            </a:r>
            <a:r>
              <a:rPr lang="sr-Cyrl-RS" sz="4000" b="1" dirty="0"/>
              <a:t>Зависни чланови</a:t>
            </a:r>
            <a:r>
              <a:rPr lang="sr-Cyrl-RS" sz="4000" dirty="0"/>
              <a:t> прилошких синтагми који стоје испред главне речи такође су </a:t>
            </a:r>
            <a:r>
              <a:rPr lang="sr-Cyrl-RS" sz="4000" b="1" dirty="0"/>
              <a:t>прилози</a:t>
            </a:r>
            <a:r>
              <a:rPr lang="sr-Cyrl-RS" sz="4000" dirty="0"/>
              <a:t> (веома, врло, изузетно, необично, пуно, довољно и сл.)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465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Прилошке синтагме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0270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2800" dirty="0"/>
              <a:t>Прилошке синтагме у реченици имају службе које обично имају и прилози.</a:t>
            </a:r>
          </a:p>
          <a:p>
            <a:r>
              <a:rPr lang="sr-Cyrl-RS" sz="2800" b="1" dirty="0"/>
              <a:t>Прилошка одредба (за место): </a:t>
            </a:r>
            <a:r>
              <a:rPr lang="sr-Cyrl-RS" sz="2800" dirty="0"/>
              <a:t>Он живи </a:t>
            </a:r>
            <a:r>
              <a:rPr lang="sr-Cyrl-RS" sz="2800" b="1" dirty="0"/>
              <a:t>далеко од школе</a:t>
            </a:r>
            <a:r>
              <a:rPr lang="sr-Cyrl-RS" sz="2800" dirty="0"/>
              <a:t>. </a:t>
            </a:r>
          </a:p>
          <a:p>
            <a:r>
              <a:rPr lang="sr-Cyrl-RS" sz="2800" b="1" dirty="0"/>
              <a:t>Прилошка одредба (за начин): </a:t>
            </a:r>
            <a:r>
              <a:rPr lang="sr-Cyrl-RS" sz="2800" dirty="0"/>
              <a:t>Урадила је контролни </a:t>
            </a:r>
            <a:r>
              <a:rPr lang="sr-Cyrl-RS" sz="2800" b="1" dirty="0"/>
              <a:t>веома добро</a:t>
            </a:r>
            <a:r>
              <a:rPr lang="sr-Cyrl-RS" sz="2800" dirty="0"/>
              <a:t>. </a:t>
            </a:r>
          </a:p>
          <a:p>
            <a:r>
              <a:rPr lang="sr-Cyrl-RS" sz="2800" b="1" dirty="0"/>
              <a:t>Прилошка одредба (за количину): </a:t>
            </a:r>
            <a:r>
              <a:rPr lang="sr-Cyrl-RS" sz="2800" dirty="0"/>
              <a:t>Учио је </a:t>
            </a:r>
            <a:r>
              <a:rPr lang="sr-Cyrl-RS" sz="2800" b="1" dirty="0"/>
              <a:t>сасвим довољно</a:t>
            </a:r>
            <a:r>
              <a:rPr lang="sr-Cyrl-R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556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75091"/>
            <a:ext cx="10058400" cy="1450757"/>
          </a:xfrm>
        </p:spPr>
        <p:txBody>
          <a:bodyPr/>
          <a:lstStyle/>
          <a:p>
            <a:r>
              <a:rPr lang="sr-Cyrl-RS" b="1" i="1" dirty="0"/>
              <a:t>Шта је синтагма?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69119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4000" b="1" i="1" dirty="0"/>
              <a:t>Синтагма</a:t>
            </a:r>
            <a:r>
              <a:rPr lang="sr-Cyrl-RS" sz="4000" dirty="0"/>
              <a:t> се састоји од две или више речи које чине једну смисаону целину и имају једну службу у реченици. Синтагма се разликује од реченице по томе што ниједан њен члан нема службу </a:t>
            </a:r>
            <a:r>
              <a:rPr lang="sr-Cyrl-RS" sz="4000" b="1" dirty="0"/>
              <a:t>предиката</a:t>
            </a:r>
            <a:r>
              <a:rPr lang="sr-Cyrl-RS" sz="4000" dirty="0"/>
              <a:t>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35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36991"/>
            <a:ext cx="10058400" cy="1450757"/>
          </a:xfrm>
        </p:spPr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46456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4400" dirty="0"/>
              <a:t>1. У следећој реченици прилошку синтагму подвуци, а придевску синтагму заокружи. </a:t>
            </a:r>
          </a:p>
          <a:p>
            <a:r>
              <a:rPr lang="sr-Cyrl-RS" sz="4400" u="sng" dirty="0"/>
              <a:t>Веома прецизан </a:t>
            </a:r>
            <a:r>
              <a:rPr lang="sr-Cyrl-RS" sz="4400" dirty="0"/>
              <a:t>стрелац гађао је </a:t>
            </a:r>
            <a:r>
              <a:rPr lang="sr-Cyrl-RS" sz="4400" u="sng" dirty="0"/>
              <a:t>веома прецизно. 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163206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221" y="2124514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4800" dirty="0"/>
              <a:t>2. Подвуци главну реч прилошких синтагми. </a:t>
            </a:r>
          </a:p>
          <a:p>
            <a:r>
              <a:rPr lang="sr-Cyrl-RS" sz="4800" dirty="0"/>
              <a:t>далеко од куће; врло маштовито; необично лепо; веома самоуверено </a:t>
            </a:r>
          </a:p>
        </p:txBody>
      </p:sp>
    </p:spTree>
    <p:extLst>
      <p:ext uri="{BB962C8B-B14F-4D97-AF65-F5344CB8AC3E}">
        <p14:creationId xmlns:p14="http://schemas.microsoft.com/office/powerpoint/2010/main" val="9590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0700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200" dirty="0"/>
              <a:t>3. У одломку из приповетке </a:t>
            </a:r>
            <a:r>
              <a:rPr lang="sr-Cyrl-RS" sz="3200" i="1" dirty="0"/>
              <a:t>Јелена, жена које нема </a:t>
            </a:r>
            <a:r>
              <a:rPr lang="sr-Cyrl-RS" sz="3200" dirty="0"/>
              <a:t>Иве Андрића пронађи једну прилошку синтагму. </a:t>
            </a:r>
          </a:p>
          <a:p>
            <a:r>
              <a:rPr lang="sr-Cyrl-RS" sz="3200" dirty="0"/>
              <a:t>„Да, било је једно време кад сам очекивао њено писмо. То изгледа невероватно и потпуно бесмислено. И јесте. Па ипак је било тако. Као у сну.“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13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Глаголске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037298" cy="3640666"/>
          </a:xfrm>
        </p:spPr>
        <p:txBody>
          <a:bodyPr>
            <a:normAutofit/>
          </a:bodyPr>
          <a:lstStyle/>
          <a:p>
            <a:r>
              <a:rPr lang="sr-Cyrl-RS" sz="3200" dirty="0"/>
              <a:t>Важно је </a:t>
            </a:r>
            <a:r>
              <a:rPr lang="sr-Cyrl-RS" sz="3200" b="1" dirty="0"/>
              <a:t>учити математику</a:t>
            </a:r>
            <a:r>
              <a:rPr lang="sr-Cyrl-RS" sz="3200" dirty="0"/>
              <a:t>. </a:t>
            </a:r>
          </a:p>
          <a:p>
            <a:r>
              <a:rPr lang="sr-Cyrl-RS" sz="3200" b="1" dirty="0"/>
              <a:t>Учећи математику</a:t>
            </a:r>
            <a:r>
              <a:rPr lang="sr-Cyrl-RS" sz="3200" dirty="0"/>
              <a:t>, брзо огладним. </a:t>
            </a:r>
          </a:p>
          <a:p>
            <a:r>
              <a:rPr lang="sr-Cyrl-RS" sz="3200" b="1" dirty="0"/>
              <a:t>Завршивши обавезе</a:t>
            </a:r>
            <a:r>
              <a:rPr lang="sr-Cyrl-RS" sz="3200" dirty="0"/>
              <a:t>, легао је да спава.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705631" y="3349853"/>
            <a:ext cx="45943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1.   Заокружи главне речи издвојених синтагми. </a:t>
            </a:r>
          </a:p>
          <a:p>
            <a:pPr marL="457200" indent="-457200">
              <a:buAutoNum type="arabicPeriod" startAt="2"/>
            </a:pPr>
            <a:r>
              <a:rPr lang="ru-RU" sz="2400" dirty="0"/>
              <a:t>Којој врсти речи припадају главне речи које си издвојио/издвојила? </a:t>
            </a:r>
          </a:p>
          <a:p>
            <a:pPr marL="457200" indent="-457200">
              <a:buAutoNum type="arabicPeriod" startAt="2"/>
            </a:pPr>
            <a:r>
              <a:rPr lang="ru-RU" sz="2400" dirty="0"/>
              <a:t> Како се зову следећи глаголски облици?</a:t>
            </a:r>
          </a:p>
        </p:txBody>
      </p:sp>
    </p:spTree>
    <p:extLst>
      <p:ext uri="{BB962C8B-B14F-4D97-AF65-F5344CB8AC3E}">
        <p14:creationId xmlns:p14="http://schemas.microsoft.com/office/powerpoint/2010/main" val="288470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Глаголске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/>
              <a:t>Синтагме у којима је главна реч </a:t>
            </a:r>
            <a:r>
              <a:rPr lang="sr-Cyrl-RS" sz="2800" b="1" dirty="0"/>
              <a:t>глагол</a:t>
            </a:r>
            <a:r>
              <a:rPr lang="sr-Cyrl-RS" sz="2800" dirty="0"/>
              <a:t> називају се </a:t>
            </a:r>
            <a:r>
              <a:rPr lang="sr-Cyrl-RS" sz="2800" b="1" dirty="0"/>
              <a:t>глаголске синтагме</a:t>
            </a:r>
            <a:r>
              <a:rPr lang="sr-Cyrl-RS" sz="2800" dirty="0"/>
              <a:t>. </a:t>
            </a:r>
            <a:r>
              <a:rPr lang="sr-Cyrl-RS" sz="2800" b="1" dirty="0"/>
              <a:t>Зависни чланови </a:t>
            </a:r>
            <a:r>
              <a:rPr lang="sr-Cyrl-RS" sz="2800" dirty="0"/>
              <a:t>глаголских синтагми су </a:t>
            </a:r>
            <a:r>
              <a:rPr lang="sr-Cyrl-RS" sz="2800" b="1" dirty="0"/>
              <a:t>различите одредбе </a:t>
            </a:r>
            <a:r>
              <a:rPr lang="sr-Cyrl-RS" sz="2800" dirty="0"/>
              <a:t>и </a:t>
            </a:r>
            <a:r>
              <a:rPr lang="sr-Cyrl-RS" sz="2800" b="1" dirty="0"/>
              <a:t>допуне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Главне речи ових синтагми су глаголи у </a:t>
            </a:r>
            <a:r>
              <a:rPr lang="sr-Cyrl-RS" sz="2800" b="1" dirty="0"/>
              <a:t>неличним глаголским облицима</a:t>
            </a:r>
            <a:r>
              <a:rPr lang="sr-Cyrl-RS" sz="2800" dirty="0"/>
              <a:t>: </a:t>
            </a:r>
            <a:r>
              <a:rPr lang="sr-Cyrl-RS" sz="2800" b="1" dirty="0"/>
              <a:t>инфинитиву</a:t>
            </a:r>
            <a:r>
              <a:rPr lang="sr-Cyrl-RS" sz="2800" dirty="0"/>
              <a:t> и </a:t>
            </a:r>
            <a:r>
              <a:rPr lang="sr-Cyrl-RS" sz="2800" b="1" dirty="0"/>
              <a:t>глаголским прилозима садашњем</a:t>
            </a:r>
            <a:r>
              <a:rPr lang="sr-Cyrl-RS" sz="2800" dirty="0"/>
              <a:t> и </a:t>
            </a:r>
            <a:r>
              <a:rPr lang="sr-Cyrl-RS" sz="2800" b="1" dirty="0"/>
              <a:t>прошлом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Глаголи у глаголским синтагмама су у неличним глаголским облицима, јер када би били у личним имали би функцију предиката и могли би да образују реченицу.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159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Глаголске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80632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2800" dirty="0"/>
              <a:t>Глаголске синтагме у реченици најчешће имају службе </a:t>
            </a:r>
            <a:r>
              <a:rPr lang="sr-Cyrl-RS" sz="2800" b="1" dirty="0"/>
              <a:t>прилошких одредаба</a:t>
            </a:r>
            <a:r>
              <a:rPr lang="sr-Cyrl-RS" sz="2800" dirty="0"/>
              <a:t>. </a:t>
            </a:r>
          </a:p>
          <a:p>
            <a:r>
              <a:rPr lang="sr-Cyrl-RS" sz="2800" b="1" dirty="0"/>
              <a:t>Прилошка одредба за време</a:t>
            </a:r>
            <a:r>
              <a:rPr lang="sr-Cyrl-RS" sz="2800" dirty="0"/>
              <a:t>: </a:t>
            </a:r>
            <a:r>
              <a:rPr lang="sr-Cyrl-RS" sz="2800" b="1" dirty="0"/>
              <a:t>Завршивши обавезе</a:t>
            </a:r>
            <a:r>
              <a:rPr lang="sr-Cyrl-RS" sz="2800" dirty="0"/>
              <a:t>, легао је да спава. </a:t>
            </a:r>
          </a:p>
          <a:p>
            <a:r>
              <a:rPr lang="sr-Cyrl-RS" sz="2800" b="1" dirty="0"/>
              <a:t>Прилошка одредба за начин</a:t>
            </a:r>
            <a:r>
              <a:rPr lang="sr-Cyrl-RS" sz="2800" dirty="0"/>
              <a:t>: Уживала је </a:t>
            </a:r>
            <a:r>
              <a:rPr lang="sr-Cyrl-RS" sz="2800" b="1" dirty="0"/>
              <a:t>гледајући ту представу</a:t>
            </a:r>
            <a:r>
              <a:rPr lang="sr-Cyrl-R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286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600" dirty="0"/>
              <a:t>1. Глаголске синтагме подвуци, а именичке синтагме заокружи. </a:t>
            </a:r>
          </a:p>
          <a:p>
            <a:r>
              <a:rPr lang="sr-Cyrl-RS" sz="3600" dirty="0"/>
              <a:t>слушајући музику; авионски лет; слушање музике; брзо возити; летети авионом; брза вожња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86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80271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600" dirty="0"/>
              <a:t>2. Подвуци главне речи у глаголским синтагмама.</a:t>
            </a:r>
          </a:p>
          <a:p>
            <a:r>
              <a:rPr lang="sr-Cyrl-RS" sz="3600" dirty="0"/>
              <a:t>отворивши фабрику; савладати стрељаштво; гледајући занимљив филм; </a:t>
            </a:r>
            <a:r>
              <a:rPr lang="sr-Cyrl-RS" sz="3600" i="1" dirty="0"/>
              <a:t>Чекајући Годоа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57935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91061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200" dirty="0"/>
              <a:t>3. Подвуци глаголску синтагму у реченици из новеле </a:t>
            </a:r>
            <a:r>
              <a:rPr lang="sr-Cyrl-RS" sz="3200" i="1" dirty="0"/>
              <a:t>Чиновникова смрт </a:t>
            </a:r>
            <a:r>
              <a:rPr lang="sr-Cyrl-RS" sz="3200" dirty="0"/>
              <a:t>Антона Павловича Чехова. </a:t>
            </a:r>
          </a:p>
          <a:p>
            <a:r>
              <a:rPr lang="sr-Cyrl-RS" sz="3200" dirty="0"/>
              <a:t>„Дошавши кући, Червјаков исприча жени о својој незгоди. Жена је, како му се учинило, сувише лакомислено гледала на тај догађај.“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40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Подела синтагми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3280" y="1946095"/>
            <a:ext cx="10058400" cy="4023360"/>
          </a:xfrm>
        </p:spPr>
        <p:txBody>
          <a:bodyPr>
            <a:noAutofit/>
          </a:bodyPr>
          <a:lstStyle/>
          <a:p>
            <a:r>
              <a:rPr lang="sr-Cyrl-RS" sz="4800" dirty="0"/>
              <a:t>Синтагме се деле на:</a:t>
            </a:r>
          </a:p>
          <a:p>
            <a:r>
              <a:rPr lang="sr-Cyrl-RS" sz="4800" dirty="0"/>
              <a:t>- </a:t>
            </a:r>
            <a:r>
              <a:rPr lang="sr-Cyrl-RS" sz="4800" b="1" i="1" dirty="0"/>
              <a:t>именичке</a:t>
            </a:r>
            <a:r>
              <a:rPr lang="sr-Cyrl-RS" sz="4800" dirty="0"/>
              <a:t> </a:t>
            </a:r>
          </a:p>
          <a:p>
            <a:r>
              <a:rPr lang="sr-Cyrl-RS" sz="4800" dirty="0"/>
              <a:t>- </a:t>
            </a:r>
            <a:r>
              <a:rPr lang="sr-Cyrl-RS" sz="4800" b="1" i="1" dirty="0"/>
              <a:t>придевске</a:t>
            </a:r>
            <a:r>
              <a:rPr lang="sr-Cyrl-RS" sz="4800" dirty="0"/>
              <a:t> </a:t>
            </a:r>
          </a:p>
          <a:p>
            <a:r>
              <a:rPr lang="sr-Cyrl-RS" sz="4800" dirty="0"/>
              <a:t>- </a:t>
            </a:r>
            <a:r>
              <a:rPr lang="sr-Cyrl-RS" sz="4800" b="1" i="1" dirty="0"/>
              <a:t>прилошке </a:t>
            </a:r>
          </a:p>
          <a:p>
            <a:r>
              <a:rPr lang="sr-Cyrl-RS" sz="4800" dirty="0"/>
              <a:t>- </a:t>
            </a:r>
            <a:r>
              <a:rPr lang="sr-Cyrl-RS" sz="4800" b="1" i="1" dirty="0"/>
              <a:t>глаголске 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287557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Именичке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062" y="1879188"/>
            <a:ext cx="5738418" cy="1923378"/>
          </a:xfrm>
        </p:spPr>
        <p:txBody>
          <a:bodyPr>
            <a:noAutofit/>
          </a:bodyPr>
          <a:lstStyle/>
          <a:p>
            <a:r>
              <a:rPr lang="sr-Cyrl-RS" sz="2800" b="1" dirty="0"/>
              <a:t>Занимљива књига </a:t>
            </a:r>
            <a:r>
              <a:rPr lang="sr-Cyrl-RS" sz="2800" dirty="0"/>
              <a:t>је стајала на столу. </a:t>
            </a:r>
          </a:p>
          <a:p>
            <a:r>
              <a:rPr lang="sr-Cyrl-RS" sz="2800" dirty="0"/>
              <a:t>Испрљао је </a:t>
            </a:r>
            <a:r>
              <a:rPr lang="sr-Cyrl-RS" sz="2800" b="1" dirty="0"/>
              <a:t>кожне ципеле за кишу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То је </a:t>
            </a:r>
            <a:r>
              <a:rPr lang="sr-Cyrl-RS" sz="2800" b="1" dirty="0"/>
              <a:t>флека од мастила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Купила је </a:t>
            </a:r>
            <a:r>
              <a:rPr lang="sr-Cyrl-RS" sz="2800" b="1" dirty="0"/>
              <a:t>векну белог хлеба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На ливади се осећао </a:t>
            </a:r>
            <a:r>
              <a:rPr lang="sr-Cyrl-RS" sz="2800" b="1" dirty="0"/>
              <a:t>пријатан мирис пољског цвећа</a:t>
            </a:r>
            <a:r>
              <a:rPr lang="sr-Cyrl-RS" sz="2800" dirty="0"/>
              <a:t>. </a:t>
            </a:r>
          </a:p>
          <a:p>
            <a:r>
              <a:rPr lang="sr-Cyrl-RS" sz="2800" dirty="0"/>
              <a:t>Са игралишта се чуо </a:t>
            </a:r>
            <a:r>
              <a:rPr lang="sr-Cyrl-RS" sz="2800" b="1" dirty="0"/>
              <a:t>гласан звук дечијег смеха</a:t>
            </a:r>
            <a:r>
              <a:rPr lang="sr-Cyrl-RS" sz="28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42071" y="3017736"/>
            <a:ext cx="5968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sz="2400" dirty="0"/>
              <a:t>Заокружи главне речи издвојених синтагми. </a:t>
            </a:r>
          </a:p>
          <a:p>
            <a:r>
              <a:rPr lang="sr-Cyrl-RS" sz="2400" dirty="0"/>
              <a:t>2.   Којој врсти речи припадају главне речи које си издвојио/издвојила?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380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Именичке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410179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4000" dirty="0"/>
              <a:t>Синтагме у којима је главна реч </a:t>
            </a:r>
            <a:r>
              <a:rPr lang="sr-Cyrl-RS" sz="4000" b="1" dirty="0"/>
              <a:t>именица</a:t>
            </a:r>
            <a:r>
              <a:rPr lang="sr-Cyrl-RS" sz="4000" dirty="0"/>
              <a:t> називају се </a:t>
            </a:r>
            <a:r>
              <a:rPr lang="sr-Cyrl-RS" sz="4000" b="1" i="1" dirty="0"/>
              <a:t>именичке синтагме</a:t>
            </a:r>
            <a:r>
              <a:rPr lang="sr-Cyrl-RS" sz="4000" dirty="0"/>
              <a:t>. </a:t>
            </a:r>
            <a:r>
              <a:rPr lang="sr-Cyrl-RS" sz="4000" b="1" dirty="0"/>
              <a:t>Зависни чланови</a:t>
            </a:r>
            <a:r>
              <a:rPr lang="sr-Cyrl-RS" sz="4000" dirty="0"/>
              <a:t> именичких синтагми називају се </a:t>
            </a:r>
            <a:r>
              <a:rPr lang="sr-Cyrl-RS" sz="4000" b="1" dirty="0"/>
              <a:t>атрибути</a:t>
            </a:r>
            <a:r>
              <a:rPr lang="sr-Cyrl-RS" sz="4000" dirty="0"/>
              <a:t>. Они могу стајати испред или иза главне речи синтагме и ближе је одређивати.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4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Именичке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407" y="2202573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200" dirty="0"/>
              <a:t>У оквиру једне </a:t>
            </a:r>
            <a:r>
              <a:rPr lang="sr-Cyrl-RS" sz="3200" b="1" dirty="0"/>
              <a:t>шире именичке синтагме </a:t>
            </a:r>
            <a:r>
              <a:rPr lang="sr-Cyrl-RS" sz="3200" dirty="0"/>
              <a:t>може се наћи </a:t>
            </a:r>
            <a:r>
              <a:rPr lang="sr-Cyrl-RS" sz="3200" b="1" dirty="0"/>
              <a:t>ужа именичка синтагма</a:t>
            </a:r>
            <a:r>
              <a:rPr lang="sr-Cyrl-RS" sz="3200" dirty="0"/>
              <a:t> </a:t>
            </a:r>
            <a:r>
              <a:rPr lang="sr-Cyrl-RS" sz="2800" dirty="0"/>
              <a:t>која</a:t>
            </a:r>
            <a:r>
              <a:rPr lang="sr-Cyrl-RS" sz="3200" dirty="0"/>
              <a:t> такође има своју главну реч. </a:t>
            </a:r>
          </a:p>
          <a:p>
            <a:r>
              <a:rPr lang="sr-Cyrl-RS" sz="3200" dirty="0"/>
              <a:t>У оквиру именичке синтагме </a:t>
            </a:r>
            <a:r>
              <a:rPr lang="sr-Cyrl-RS" sz="3200" b="1" dirty="0"/>
              <a:t>пријатан мирис пољског цвећа</a:t>
            </a:r>
            <a:r>
              <a:rPr lang="sr-Cyrl-RS" sz="3200" dirty="0"/>
              <a:t> налази се једна ужа именичка синтагма – </a:t>
            </a:r>
            <a:r>
              <a:rPr lang="sr-Cyrl-RS" sz="3200" b="1" dirty="0"/>
              <a:t>пољског цвећа</a:t>
            </a:r>
            <a:r>
              <a:rPr lang="sr-Cyrl-RS" sz="3200" dirty="0"/>
              <a:t>, која представља </a:t>
            </a:r>
            <a:r>
              <a:rPr lang="sr-Cyrl-RS" sz="3200" b="1" dirty="0"/>
              <a:t>атрибут</a:t>
            </a:r>
            <a:r>
              <a:rPr lang="sr-Cyrl-RS" sz="3200" dirty="0"/>
              <a:t> синтагме чија је главна реч </a:t>
            </a:r>
            <a:r>
              <a:rPr lang="sr-Cyrl-RS" sz="3200" b="1" dirty="0"/>
              <a:t>мирис</a:t>
            </a:r>
            <a:r>
              <a:rPr lang="sr-Cyrl-RS" sz="3200" dirty="0"/>
              <a:t>. Та ужа синтагма и сама има главну реч (</a:t>
            </a:r>
            <a:r>
              <a:rPr lang="sr-Cyrl-RS" sz="3200" b="1" dirty="0"/>
              <a:t>цвећа</a:t>
            </a:r>
            <a:r>
              <a:rPr lang="sr-Cyrl-RS" sz="3200" dirty="0"/>
              <a:t>) и атрибут (</a:t>
            </a:r>
            <a:r>
              <a:rPr lang="sr-Cyrl-RS" sz="3200" b="1" dirty="0"/>
              <a:t>пољског</a:t>
            </a:r>
            <a:r>
              <a:rPr lang="sr-Cyrl-RS" sz="3200" dirty="0"/>
              <a:t>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416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Именичке синтагме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1851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200" dirty="0"/>
              <a:t>Именичке синтагме имају у реченици све службе које могу имати и именице. </a:t>
            </a:r>
          </a:p>
          <a:p>
            <a:r>
              <a:rPr lang="sr-Cyrl-RS" sz="3200" b="1" dirty="0"/>
              <a:t>Субјекат</a:t>
            </a:r>
            <a:r>
              <a:rPr lang="sr-Cyrl-RS" sz="3200" dirty="0"/>
              <a:t>: </a:t>
            </a:r>
            <a:r>
              <a:rPr lang="sr-Cyrl-RS" sz="3200" b="1" dirty="0"/>
              <a:t>Занимљива књига </a:t>
            </a:r>
            <a:r>
              <a:rPr lang="sr-Cyrl-RS" sz="3200" dirty="0"/>
              <a:t>је стајала на столу. </a:t>
            </a:r>
          </a:p>
          <a:p>
            <a:r>
              <a:rPr lang="sr-Cyrl-RS" sz="3200" b="1" dirty="0"/>
              <a:t>Прави објекат</a:t>
            </a:r>
            <a:r>
              <a:rPr lang="sr-Cyrl-RS" sz="3200" dirty="0"/>
              <a:t>: Купила је </a:t>
            </a:r>
            <a:r>
              <a:rPr lang="sr-Cyrl-RS" sz="3200" b="1" dirty="0"/>
              <a:t>векну белог хлеба</a:t>
            </a:r>
            <a:r>
              <a:rPr lang="sr-Cyrl-RS" sz="3200" dirty="0"/>
              <a:t>. </a:t>
            </a:r>
          </a:p>
          <a:p>
            <a:r>
              <a:rPr lang="sr-Cyrl-RS" sz="3200" b="1" dirty="0"/>
              <a:t>Именски део предиката</a:t>
            </a:r>
            <a:r>
              <a:rPr lang="sr-Cyrl-RS" sz="3200" dirty="0"/>
              <a:t>: То је </a:t>
            </a:r>
            <a:r>
              <a:rPr lang="sr-Cyrl-RS" sz="3200" b="1" dirty="0"/>
              <a:t>флека од мастила</a:t>
            </a:r>
            <a:r>
              <a:rPr lang="sr-Cyrl-RS" sz="3200" dirty="0"/>
              <a:t>. </a:t>
            </a:r>
          </a:p>
          <a:p>
            <a:r>
              <a:rPr lang="sr-Cyrl-RS" sz="3200" b="1" dirty="0"/>
              <a:t>Прилошка одредба</a:t>
            </a:r>
            <a:r>
              <a:rPr lang="sr-Cyrl-RS" sz="3200" dirty="0"/>
              <a:t>: </a:t>
            </a:r>
            <a:r>
              <a:rPr lang="sr-Cyrl-RS" sz="3200" b="1" dirty="0"/>
              <a:t>Следеће недеље </a:t>
            </a:r>
            <a:r>
              <a:rPr lang="sr-Cyrl-RS" sz="3200" dirty="0"/>
              <a:t>полазимо у школу. </a:t>
            </a:r>
          </a:p>
        </p:txBody>
      </p:sp>
    </p:spTree>
    <p:extLst>
      <p:ext uri="{BB962C8B-B14F-4D97-AF65-F5344CB8AC3E}">
        <p14:creationId xmlns:p14="http://schemas.microsoft.com/office/powerpoint/2010/main" val="33682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7219"/>
            <a:ext cx="10058400" cy="3939933"/>
          </a:xfrm>
        </p:spPr>
        <p:txBody>
          <a:bodyPr>
            <a:normAutofit/>
          </a:bodyPr>
          <a:lstStyle/>
          <a:p>
            <a:r>
              <a:rPr lang="sr-Cyrl-RS" sz="3600" dirty="0"/>
              <a:t>1. У наредним реченицама подвуци именичке синтагме: </a:t>
            </a:r>
          </a:p>
          <a:p>
            <a:r>
              <a:rPr lang="sr-Cyrl-RS" sz="3600" dirty="0"/>
              <a:t>а) Тањина књига је стајала на доњој полици. </a:t>
            </a:r>
          </a:p>
          <a:p>
            <a:r>
              <a:rPr lang="sr-Cyrl-RS" sz="3600" dirty="0"/>
              <a:t>б) Највише на хлеб волим да мажем џем од кајсија. </a:t>
            </a:r>
          </a:p>
          <a:p>
            <a:r>
              <a:rPr lang="sr-Cyrl-RS" sz="3600" dirty="0"/>
              <a:t>в) У просторију је ушла плавокоса девојка.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617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36991"/>
            <a:ext cx="10058400" cy="1450757"/>
          </a:xfrm>
        </p:spPr>
        <p:txBody>
          <a:bodyPr/>
          <a:lstStyle/>
          <a:p>
            <a:r>
              <a:rPr lang="sr-Cyrl-RS" b="1" i="1" dirty="0"/>
              <a:t>Провежбајмо!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52184"/>
            <a:ext cx="10058400" cy="3716909"/>
          </a:xfrm>
        </p:spPr>
        <p:txBody>
          <a:bodyPr>
            <a:normAutofit/>
          </a:bodyPr>
          <a:lstStyle/>
          <a:p>
            <a:r>
              <a:rPr lang="sr-Cyrl-RS" sz="3200" dirty="0"/>
              <a:t>2. Главну реч шире синтагме подвуци, а главну реч уже синтагме заокружи: </a:t>
            </a:r>
          </a:p>
          <a:p>
            <a:r>
              <a:rPr lang="sr-Cyrl-RS" sz="3200" dirty="0"/>
              <a:t>                                           гласан звук дечијег смеха          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366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222</TotalTime>
  <Words>1130</Words>
  <Application>Microsoft Office PowerPoint</Application>
  <PresentationFormat>Widescreen</PresentationFormat>
  <Paragraphs>115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Calibri</vt:lpstr>
      <vt:lpstr>Calibri Light</vt:lpstr>
      <vt:lpstr>Retrospect</vt:lpstr>
      <vt:lpstr>СИНТАГМЕ; ПОДЕЛА   СИНТАГМИ наставница Миљана Степаноски</vt:lpstr>
      <vt:lpstr>Шта је синтагма? </vt:lpstr>
      <vt:lpstr>Подела синтагми</vt:lpstr>
      <vt:lpstr>Именичке синтагме </vt:lpstr>
      <vt:lpstr>Именичке синтагме </vt:lpstr>
      <vt:lpstr>Именичке синтагме </vt:lpstr>
      <vt:lpstr>Именичке синтагме </vt:lpstr>
      <vt:lpstr>Провежбајмо!</vt:lpstr>
      <vt:lpstr>Провежбајмо!</vt:lpstr>
      <vt:lpstr>Провежбајмо!</vt:lpstr>
      <vt:lpstr>Придевске синтагме </vt:lpstr>
      <vt:lpstr>Придевске синтагме </vt:lpstr>
      <vt:lpstr>Придевске синтагме </vt:lpstr>
      <vt:lpstr>Провежбајмо!</vt:lpstr>
      <vt:lpstr>Провежбајмо!</vt:lpstr>
      <vt:lpstr>Провежбајмо!</vt:lpstr>
      <vt:lpstr>Прилошке синтагме</vt:lpstr>
      <vt:lpstr>Прилошке синтагме</vt:lpstr>
      <vt:lpstr>Прилошке синтагме</vt:lpstr>
      <vt:lpstr>Провежбајмо!</vt:lpstr>
      <vt:lpstr>Провежбајмо!</vt:lpstr>
      <vt:lpstr>Провежбајмо!</vt:lpstr>
      <vt:lpstr>Глаголске синтагме </vt:lpstr>
      <vt:lpstr>Глаголске синтагме </vt:lpstr>
      <vt:lpstr>Глаголске синтагме </vt:lpstr>
      <vt:lpstr>Провежбајмо!</vt:lpstr>
      <vt:lpstr>Провежбајмо!</vt:lpstr>
      <vt:lpstr>Провежбајмо!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СИНТАГМЕ; ПОДЕЛА   СИНТАГМИ</dc:title>
  <dc:creator>Miljana</dc:creator>
  <cp:lastModifiedBy>Milos Stepanoski</cp:lastModifiedBy>
  <cp:revision>14</cp:revision>
  <dcterms:created xsi:type="dcterms:W3CDTF">2020-03-01T21:11:18Z</dcterms:created>
  <dcterms:modified xsi:type="dcterms:W3CDTF">2024-03-07T15:40:39Z</dcterms:modified>
</cp:coreProperties>
</file>