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25FBA-361C-4DA1-BA63-A34AEF679D7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A08E5-F3CB-4909-ADE5-83EDC772C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2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A08E5-F3CB-4909-ADE5-83EDC772C8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0641" y="1355525"/>
            <a:ext cx="8079463" cy="1255152"/>
          </a:xfrm>
        </p:spPr>
        <p:txBody>
          <a:bodyPr/>
          <a:lstStyle/>
          <a:p>
            <a:r>
              <a:rPr lang="sr-Cyrl-RS" sz="6600" b="1" i="1" dirty="0"/>
              <a:t>ЗАВИСНЕ РЕЧЕНИЦЕ</a:t>
            </a:r>
            <a:br>
              <a:rPr lang="sr-Cyrl-RS" sz="6600" b="1" i="1" dirty="0"/>
            </a:br>
            <a:r>
              <a:rPr lang="sr-Cyrl-RS" sz="2400" b="1" i="1" dirty="0"/>
              <a:t>наставница Миљана Степаноски</a:t>
            </a:r>
            <a:endParaRPr lang="en-US" sz="2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5" y="3620028"/>
            <a:ext cx="2305050" cy="2733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167" y="3036712"/>
            <a:ext cx="2067983" cy="275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0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u="sng" dirty="0"/>
              <a:t>НАМЕРНЕ РЕЧЕНИЦЕ 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711" y="2171700"/>
            <a:ext cx="9601200" cy="3581400"/>
          </a:xfrm>
        </p:spPr>
        <p:txBody>
          <a:bodyPr>
            <a:normAutofit/>
          </a:bodyPr>
          <a:lstStyle/>
          <a:p>
            <a:r>
              <a:rPr lang="sr-Cyrl-RS" sz="3600" b="1" dirty="0"/>
              <a:t>Везници:</a:t>
            </a:r>
            <a:r>
              <a:rPr lang="sr-Cyrl-RS" sz="3600" dirty="0"/>
              <a:t> да, како, ли </a:t>
            </a:r>
          </a:p>
          <a:p>
            <a:r>
              <a:rPr lang="sr-Cyrl-RS" sz="3600" b="1" dirty="0"/>
              <a:t>Служба:</a:t>
            </a:r>
            <a:r>
              <a:rPr lang="sr-Cyrl-RS" sz="3600" dirty="0"/>
              <a:t> прилошка одредба за циљ </a:t>
            </a:r>
          </a:p>
          <a:p>
            <a:r>
              <a:rPr lang="sr-Cyrl-RS" sz="3600" b="1" dirty="0"/>
              <a:t>Пример: 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41243" y="4872044"/>
            <a:ext cx="619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/>
              <a:t>Мама ми је пустила тиху музику </a:t>
            </a:r>
            <a:r>
              <a:rPr lang="sr-Cyrl-RS" sz="4000" b="1" u="sng" dirty="0">
                <a:solidFill>
                  <a:srgbClr val="FF0000"/>
                </a:solidFill>
              </a:rPr>
              <a:t>да бих се опустила. 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8087909">
            <a:off x="4227691" y="3644680"/>
            <a:ext cx="445911" cy="1715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065" y="493401"/>
            <a:ext cx="3098800" cy="224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423" y="493889"/>
            <a:ext cx="9601200" cy="1485900"/>
          </a:xfrm>
        </p:spPr>
        <p:txBody>
          <a:bodyPr/>
          <a:lstStyle/>
          <a:p>
            <a:r>
              <a:rPr lang="sr-Cyrl-RS" b="1" i="1" u="sng" dirty="0"/>
              <a:t>ПОСЛЕДИЧНЕ РЕЧЕНИЦЕ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45" y="1979789"/>
            <a:ext cx="9601200" cy="3581400"/>
          </a:xfrm>
        </p:spPr>
        <p:txBody>
          <a:bodyPr/>
          <a:lstStyle/>
          <a:p>
            <a:r>
              <a:rPr lang="sr-Cyrl-RS" sz="3600" b="1" dirty="0"/>
              <a:t>Везник:</a:t>
            </a:r>
            <a:r>
              <a:rPr lang="sr-Cyrl-RS" sz="3600" dirty="0"/>
              <a:t> да</a:t>
            </a:r>
          </a:p>
          <a:p>
            <a:r>
              <a:rPr lang="sr-Cyrl-RS" sz="3600" b="1" dirty="0"/>
              <a:t>Служба:</a:t>
            </a:r>
            <a:r>
              <a:rPr lang="sr-Cyrl-RS" sz="3600" dirty="0"/>
              <a:t> прилошка одредба за последицу</a:t>
            </a:r>
          </a:p>
          <a:p>
            <a:r>
              <a:rPr lang="sr-Cyrl-RS" sz="3600" b="1" dirty="0"/>
              <a:t>Примери: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1" y="4176889"/>
            <a:ext cx="599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sr-Cyrl-RS" sz="3600" dirty="0"/>
              <a:t>Толико је срећна </a:t>
            </a:r>
            <a:r>
              <a:rPr lang="sr-Cyrl-RS" sz="3600" b="1" u="sng" dirty="0">
                <a:solidFill>
                  <a:srgbClr val="FF0000"/>
                </a:solidFill>
              </a:rPr>
              <a:t>да јој осмех не силази са лица.</a:t>
            </a:r>
            <a:r>
              <a:rPr lang="sr-Cyrl-RS" sz="3600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AutoNum type="arabicParenR"/>
            </a:pPr>
            <a:r>
              <a:rPr lang="sr-Cyrl-RS" sz="3600" dirty="0"/>
              <a:t>Тако лепо зна </a:t>
            </a:r>
            <a:r>
              <a:rPr lang="sr-Cyrl-RS" sz="3600" b="1" u="sng" dirty="0">
                <a:solidFill>
                  <a:srgbClr val="FF0000"/>
                </a:solidFill>
              </a:rPr>
              <a:t>да ће сигурно добити петицу. 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 rot="1208882">
            <a:off x="3657601" y="3849008"/>
            <a:ext cx="1636889" cy="37522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2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1933"/>
            <a:ext cx="9601200" cy="1485900"/>
          </a:xfrm>
        </p:spPr>
        <p:txBody>
          <a:bodyPr/>
          <a:lstStyle/>
          <a:p>
            <a:r>
              <a:rPr lang="sr-Cyrl-RS" b="1" i="1" u="sng" dirty="0"/>
              <a:t>ПОРЕДБЕНЕ РЕЧЕНИЦЕ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289" y="1890889"/>
            <a:ext cx="9601200" cy="3581400"/>
          </a:xfrm>
        </p:spPr>
        <p:txBody>
          <a:bodyPr>
            <a:normAutofit/>
          </a:bodyPr>
          <a:lstStyle/>
          <a:p>
            <a:r>
              <a:rPr lang="sr-Cyrl-RS" sz="3200" b="1" dirty="0"/>
              <a:t>Везници:</a:t>
            </a:r>
            <a:r>
              <a:rPr lang="sr-Cyrl-RS" sz="3200" dirty="0"/>
              <a:t> као што, као да, како, колико, него што, но што, него да</a:t>
            </a:r>
          </a:p>
          <a:p>
            <a:r>
              <a:rPr lang="sr-Cyrl-RS" sz="3200" b="1" dirty="0"/>
              <a:t>Служба: </a:t>
            </a:r>
            <a:r>
              <a:rPr lang="sr-Cyrl-RS" sz="3200" dirty="0"/>
              <a:t>поредбена одредба, поредбена допуна </a:t>
            </a:r>
          </a:p>
          <a:p>
            <a:r>
              <a:rPr lang="sr-Cyrl-RS" sz="3200" b="1" dirty="0"/>
              <a:t>Примери: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78577" y="4097867"/>
            <a:ext cx="6491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sr-Cyrl-RS" sz="3600" dirty="0"/>
              <a:t>Нестао је </a:t>
            </a:r>
            <a:r>
              <a:rPr lang="sr-Cyrl-RS" sz="3600" b="1" u="sng" dirty="0">
                <a:solidFill>
                  <a:srgbClr val="FF0000"/>
                </a:solidFill>
              </a:rPr>
              <a:t>као да је у земљу пропао. </a:t>
            </a:r>
          </a:p>
          <a:p>
            <a:pPr marL="342900" indent="-342900">
              <a:buAutoNum type="arabicParenR"/>
            </a:pPr>
            <a:r>
              <a:rPr lang="sr-Cyrl-RS" sz="3600" b="1" u="sng" dirty="0">
                <a:solidFill>
                  <a:srgbClr val="FF0000"/>
                </a:solidFill>
              </a:rPr>
              <a:t>Како су радили, </a:t>
            </a:r>
            <a:r>
              <a:rPr lang="sr-Cyrl-RS" sz="3600" dirty="0"/>
              <a:t>тако су и прошли. </a:t>
            </a:r>
            <a:endParaRPr lang="en-US" sz="3600" dirty="0"/>
          </a:p>
        </p:txBody>
      </p:sp>
      <p:sp>
        <p:nvSpPr>
          <p:cNvPr id="5" name="Right Arrow 4"/>
          <p:cNvSpPr/>
          <p:nvPr/>
        </p:nvSpPr>
        <p:spPr>
          <a:xfrm>
            <a:off x="2528710" y="4744029"/>
            <a:ext cx="942622" cy="10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575869" y="4744029"/>
            <a:ext cx="987638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422" y="245533"/>
            <a:ext cx="9601200" cy="1485900"/>
          </a:xfrm>
        </p:spPr>
        <p:txBody>
          <a:bodyPr/>
          <a:lstStyle/>
          <a:p>
            <a:r>
              <a:rPr lang="sr-Cyrl-RS" b="1" i="1" u="sng" dirty="0"/>
              <a:t>ИСТИ ВЕЗНИЦИ У РАЗЛИЧИТИМ ЗАВИСНИМ РЕЧЕНИЦАМА</a:t>
            </a:r>
            <a:endParaRPr lang="en-US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574800" y="3205204"/>
            <a:ext cx="1710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b="1" dirty="0"/>
              <a:t>ДА</a:t>
            </a:r>
            <a:endParaRPr lang="en-US" sz="54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765778" y="2209964"/>
            <a:ext cx="1140178" cy="90852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52889" y="3072597"/>
            <a:ext cx="1704622" cy="4866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65778" y="4146923"/>
            <a:ext cx="17046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79511" y="4395075"/>
            <a:ext cx="1343378" cy="767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96267" y="1623135"/>
            <a:ext cx="416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/>
              <a:t>ИЗРИЧНЕ: </a:t>
            </a:r>
            <a:r>
              <a:rPr lang="sr-Cyrl-RS" sz="2400" dirty="0"/>
              <a:t>Желео је </a:t>
            </a:r>
            <a:r>
              <a:rPr lang="sr-Cyrl-RS" sz="2400" b="1" u="sng" dirty="0">
                <a:solidFill>
                  <a:srgbClr val="FF0000"/>
                </a:solidFill>
              </a:rPr>
              <a:t>да те усрећи</a:t>
            </a:r>
            <a:r>
              <a:rPr lang="sr-Cyrl-RS" sz="2400" u="sng" dirty="0">
                <a:solidFill>
                  <a:srgbClr val="FF0000"/>
                </a:solidFill>
              </a:rPr>
              <a:t>. 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4445" y="2613530"/>
            <a:ext cx="3928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/>
              <a:t>НАМЕРНЕ: </a:t>
            </a:r>
            <a:r>
              <a:rPr lang="sr-Cyrl-RS" sz="2400" dirty="0"/>
              <a:t>Редовно је учио </a:t>
            </a:r>
            <a:r>
              <a:rPr lang="sr-Cyrl-RS" sz="2400" b="1" u="sng" dirty="0">
                <a:solidFill>
                  <a:srgbClr val="FF0000"/>
                </a:solidFill>
              </a:rPr>
              <a:t>да би се припремио за тест. 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66357" y="3778941"/>
            <a:ext cx="5000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/>
              <a:t>УСЛОВНЕ: </a:t>
            </a:r>
            <a:r>
              <a:rPr lang="sr-Cyrl-RS" sz="2400" b="1" u="sng" dirty="0">
                <a:solidFill>
                  <a:srgbClr val="FF0000"/>
                </a:solidFill>
              </a:rPr>
              <a:t>Да си ми се јавила раније</a:t>
            </a:r>
            <a:r>
              <a:rPr lang="sr-Cyrl-RS" sz="2400" dirty="0">
                <a:solidFill>
                  <a:srgbClr val="FF0000"/>
                </a:solidFill>
              </a:rPr>
              <a:t>,</a:t>
            </a:r>
            <a:r>
              <a:rPr lang="sr-Cyrl-RS" sz="2400" dirty="0"/>
              <a:t> стигла бих на време. 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996267" y="5092249"/>
            <a:ext cx="557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/>
              <a:t>ПОСЛЕДИЧНЕ: </a:t>
            </a:r>
            <a:r>
              <a:rPr lang="sr-Cyrl-RS" sz="2400" dirty="0"/>
              <a:t>Тако много вежба </a:t>
            </a:r>
            <a:r>
              <a:rPr lang="sr-Cyrl-RS" sz="2400" b="1" u="sng" dirty="0">
                <a:solidFill>
                  <a:srgbClr val="FF0000"/>
                </a:solidFill>
              </a:rPr>
              <a:t>да ће сигурно победити.</a:t>
            </a:r>
            <a:r>
              <a:rPr lang="sr-Cyrl-RS" sz="2400" b="1" u="sng" dirty="0"/>
              <a:t> 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98867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1978"/>
            <a:ext cx="9601200" cy="1485900"/>
          </a:xfrm>
        </p:spPr>
        <p:txBody>
          <a:bodyPr/>
          <a:lstStyle/>
          <a:p>
            <a:r>
              <a:rPr lang="ru-RU" b="1" i="1" u="sng" dirty="0"/>
              <a:t>ИСТИ ВЕЗНИЦИ У РАЗЛИЧИТИМ ЗАВИСНИМ РЕЧЕНИЦАМА</a:t>
            </a:r>
            <a:endParaRPr lang="en-US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123245" y="3533422"/>
            <a:ext cx="2681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b="1" dirty="0"/>
              <a:t>КАКО</a:t>
            </a:r>
            <a:endParaRPr lang="en-US" sz="6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160889" y="2359378"/>
            <a:ext cx="1196622" cy="13885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51200" y="3375378"/>
            <a:ext cx="1591733" cy="7450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60889" y="4319411"/>
            <a:ext cx="17384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60889" y="4447822"/>
            <a:ext cx="1320800" cy="1049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67578" y="1847440"/>
            <a:ext cx="5452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/>
              <a:t>ИЗРИЧНЕ: </a:t>
            </a:r>
            <a:r>
              <a:rPr lang="sr-Cyrl-RS" sz="2400" dirty="0"/>
              <a:t>Досетили су се </a:t>
            </a:r>
            <a:r>
              <a:rPr lang="sr-Cyrl-RS" sz="2400" b="1" u="sng" dirty="0">
                <a:solidFill>
                  <a:srgbClr val="FF0000"/>
                </a:solidFill>
              </a:rPr>
              <a:t>како да реше проблем. 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3244" y="2959879"/>
            <a:ext cx="5847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/>
              <a:t>НАМЕРНЕ: </a:t>
            </a:r>
            <a:r>
              <a:rPr lang="sr-Cyrl-RS" sz="2400" dirty="0"/>
              <a:t>Отпутовао је </a:t>
            </a:r>
            <a:r>
              <a:rPr lang="sr-Cyrl-RS" sz="2400" b="1" u="sng" dirty="0">
                <a:solidFill>
                  <a:srgbClr val="FF0000"/>
                </a:solidFill>
              </a:rPr>
              <a:t>како би се одморио. 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9689" y="4013030"/>
            <a:ext cx="5633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/>
              <a:t>УЗРОЧНЕ: </a:t>
            </a:r>
            <a:r>
              <a:rPr lang="sr-Cyrl-RS" sz="2400" b="1" u="sng" dirty="0">
                <a:solidFill>
                  <a:srgbClr val="FF0000"/>
                </a:solidFill>
              </a:rPr>
              <a:t>Како нисам ништа учио, </a:t>
            </a:r>
            <a:r>
              <a:rPr lang="sr-Cyrl-RS" sz="2400" dirty="0"/>
              <a:t>лоше сам урадио тест,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583288" y="5129389"/>
            <a:ext cx="5520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/>
              <a:t>ПОРЕДБЕНЕ: </a:t>
            </a:r>
            <a:r>
              <a:rPr lang="sr-Cyrl-RS" sz="2400" dirty="0"/>
              <a:t>Све смо завршили </a:t>
            </a:r>
            <a:r>
              <a:rPr lang="sr-Cyrl-RS" sz="2400" b="1" u="sng" dirty="0">
                <a:solidFill>
                  <a:srgbClr val="FF0000"/>
                </a:solidFill>
              </a:rPr>
              <a:t>како смо испланирали. 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35844"/>
            <a:ext cx="9601200" cy="1485900"/>
          </a:xfrm>
        </p:spPr>
        <p:txBody>
          <a:bodyPr/>
          <a:lstStyle/>
          <a:p>
            <a:r>
              <a:rPr lang="ru-RU" b="1" i="1" u="sng" dirty="0"/>
              <a:t>ИСТИ ВЕЗНИЦИ У РАЗЛИЧИТИМ ЗАВИСНИМ РЕЧЕНИЦАМА</a:t>
            </a:r>
            <a:endParaRPr lang="en-US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807156" y="3639963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b="1" dirty="0"/>
              <a:t>КАД/А</a:t>
            </a:r>
            <a:endParaRPr lang="en-US" sz="6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059289" y="2506133"/>
            <a:ext cx="1049867" cy="12869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94756" y="3476978"/>
            <a:ext cx="1625600" cy="745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94756" y="4461934"/>
            <a:ext cx="1885244" cy="2141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76222" y="4616819"/>
            <a:ext cx="1117600" cy="1140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93822" y="1880452"/>
            <a:ext cx="602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/>
              <a:t>ИЗРИЧНЕ ЗАВИСНОУПИТНЕ: </a:t>
            </a:r>
            <a:r>
              <a:rPr lang="sr-Cyrl-RS" sz="2400" dirty="0"/>
              <a:t>Питали смо се </a:t>
            </a:r>
            <a:r>
              <a:rPr lang="sr-Cyrl-RS" sz="2400" b="1" u="sng" dirty="0">
                <a:solidFill>
                  <a:srgbClr val="FF0000"/>
                </a:solidFill>
              </a:rPr>
              <a:t>кад стижете. 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977" y="3149600"/>
            <a:ext cx="6107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/>
              <a:t>ОДНОСНЕ: </a:t>
            </a:r>
            <a:r>
              <a:rPr lang="sr-Cyrl-RS" sz="2400" dirty="0"/>
              <a:t>Срели смо се оног дана </a:t>
            </a:r>
            <a:r>
              <a:rPr lang="sr-Cyrl-RS" sz="2400" b="1" u="sng" dirty="0">
                <a:solidFill>
                  <a:srgbClr val="FF0000"/>
                </a:solidFill>
              </a:rPr>
              <a:t>кад смо се договорили.</a:t>
            </a:r>
            <a:r>
              <a:rPr lang="sr-Cyrl-RS" sz="2400" b="1" u="sng" dirty="0"/>
              <a:t> </a:t>
            </a:r>
            <a:endParaRPr lang="en-US" sz="24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5215467" y="4368800"/>
            <a:ext cx="461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/>
              <a:t>ВРЕМЕНСКЕ: </a:t>
            </a:r>
            <a:r>
              <a:rPr lang="sr-Cyrl-RS" sz="2400" b="1" u="sng" dirty="0">
                <a:solidFill>
                  <a:srgbClr val="FF0000"/>
                </a:solidFill>
              </a:rPr>
              <a:t>Кад је морање</a:t>
            </a:r>
            <a:r>
              <a:rPr lang="sr-Cyrl-RS" sz="2400" dirty="0">
                <a:solidFill>
                  <a:srgbClr val="FF0000"/>
                </a:solidFill>
              </a:rPr>
              <a:t>, </a:t>
            </a:r>
            <a:r>
              <a:rPr lang="sr-Cyrl-RS" sz="2400" dirty="0"/>
              <a:t>није питање.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312355" y="5595574"/>
            <a:ext cx="5192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/>
              <a:t>УСЛОВНЕ: </a:t>
            </a:r>
            <a:r>
              <a:rPr lang="sr-Cyrl-RS" sz="2400" b="1" dirty="0">
                <a:solidFill>
                  <a:srgbClr val="FF0000"/>
                </a:solidFill>
              </a:rPr>
              <a:t>Када (ако) неће зло од тебе</a:t>
            </a:r>
            <a:r>
              <a:rPr lang="sr-Cyrl-RS" sz="2400" dirty="0">
                <a:solidFill>
                  <a:srgbClr val="FF0000"/>
                </a:solidFill>
              </a:rPr>
              <a:t>,</a:t>
            </a:r>
            <a:r>
              <a:rPr lang="sr-Cyrl-RS" sz="2400" dirty="0"/>
              <a:t> бежи ти од зла.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324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/>
              <a:t>ИСТИ ВЕЗНИЦИ У РАЗЛИЧИТИМ ЗАВИСНИМ РЕЧЕНИЦАМА</a:t>
            </a:r>
            <a:endParaRPr lang="en-US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61066" y="3544711"/>
            <a:ext cx="2302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b="1" dirty="0"/>
              <a:t>ШТО</a:t>
            </a:r>
            <a:endParaRPr lang="en-US" sz="6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89867" y="2980267"/>
            <a:ext cx="1625600" cy="914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89867" y="4436533"/>
            <a:ext cx="1772355" cy="372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63822" y="2287769"/>
            <a:ext cx="46284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/>
              <a:t>ОДНОСНЕ: </a:t>
            </a:r>
            <a:r>
              <a:rPr lang="sr-Cyrl-RS" sz="2800" dirty="0"/>
              <a:t>Не остављај за сутра оно </a:t>
            </a:r>
            <a:r>
              <a:rPr lang="sr-Cyrl-RS" sz="2800" b="1" u="sng" dirty="0">
                <a:solidFill>
                  <a:srgbClr val="FF0000"/>
                </a:solidFill>
              </a:rPr>
              <a:t>што данас можеш урадити.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3822" y="4436533"/>
            <a:ext cx="4526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/>
              <a:t>УЗРОЧНЕ: </a:t>
            </a:r>
            <a:r>
              <a:rPr lang="sr-Cyrl-RS" sz="2800" dirty="0"/>
              <a:t>Увредила се </a:t>
            </a:r>
            <a:r>
              <a:rPr lang="sr-Cyrl-RS" sz="2800" b="1" u="sng" dirty="0">
                <a:solidFill>
                  <a:srgbClr val="FF0000"/>
                </a:solidFill>
              </a:rPr>
              <a:t>што јој нису рекли истину.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5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4475"/>
            <a:ext cx="9601200" cy="1485900"/>
          </a:xfrm>
        </p:spPr>
        <p:txBody>
          <a:bodyPr/>
          <a:lstStyle/>
          <a:p>
            <a:r>
              <a:rPr lang="ru-RU" b="1" i="1" u="sng" dirty="0"/>
              <a:t>ИСТИ ВЕЗНИЦИ У РАЗЛИЧИТИМ ЗАВИСНИМ РЕЧЕНИЦАМА</a:t>
            </a:r>
            <a:endParaRPr lang="en-US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196622" y="3691467"/>
            <a:ext cx="3206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b="1" dirty="0"/>
              <a:t>ПОШТО</a:t>
            </a:r>
            <a:endParaRPr lang="en-US" sz="6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96267" y="2968978"/>
            <a:ext cx="1298222" cy="10950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28533" y="4447822"/>
            <a:ext cx="1727200" cy="553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55733" y="2314223"/>
            <a:ext cx="4289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/>
              <a:t>ВРЕМЕНСКЕ: </a:t>
            </a:r>
            <a:r>
              <a:rPr lang="sr-Cyrl-RS" sz="3200" b="1" u="sng" dirty="0">
                <a:solidFill>
                  <a:srgbClr val="FF0000"/>
                </a:solidFill>
              </a:rPr>
              <a:t>Пошто завршим учење,</a:t>
            </a:r>
            <a:r>
              <a:rPr lang="sr-Cyrl-RS" sz="3200" dirty="0"/>
              <a:t> доћи ћу.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870222" y="4447822"/>
            <a:ext cx="4380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/>
              <a:t>УЗРОЧНЕ: </a:t>
            </a:r>
            <a:r>
              <a:rPr lang="sr-Cyrl-RS" sz="3200" dirty="0"/>
              <a:t>Неспретно смо играли </a:t>
            </a:r>
            <a:r>
              <a:rPr lang="sr-Cyrl-RS" sz="3200" b="1" u="sng" dirty="0">
                <a:solidFill>
                  <a:srgbClr val="FF0000"/>
                </a:solidFill>
              </a:rPr>
              <a:t>пошто је терен био влажан. 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/>
              <a:t>ИСТИ ВЕЗНИЦИ У РАЗЛИЧИТИМ ЗАВИСНИМ РЕЧЕНИЦАМА</a:t>
            </a:r>
            <a:endParaRPr lang="en-US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788355"/>
            <a:ext cx="325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b="1" dirty="0"/>
              <a:t>ГДЕ</a:t>
            </a:r>
          </a:p>
          <a:p>
            <a:r>
              <a:rPr lang="sr-Cyrl-RS" sz="6000" b="1" dirty="0"/>
              <a:t>КУДА</a:t>
            </a:r>
          </a:p>
          <a:p>
            <a:r>
              <a:rPr lang="sr-Cyrl-RS" sz="6000" b="1" dirty="0"/>
              <a:t>ОДАКЛЕ</a:t>
            </a:r>
            <a:endParaRPr lang="en-US" sz="6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59389" y="2873242"/>
            <a:ext cx="1751189" cy="12710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859389" y="4139230"/>
            <a:ext cx="2221089" cy="777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59389" y="4287485"/>
            <a:ext cx="2312811" cy="1122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12178" y="2404534"/>
            <a:ext cx="5339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/>
              <a:t>ОДНОСНЕ: </a:t>
            </a:r>
            <a:r>
              <a:rPr lang="sr-Cyrl-RS" sz="2800" dirty="0"/>
              <a:t>То је соба </a:t>
            </a:r>
            <a:r>
              <a:rPr lang="sr-Cyrl-RS" sz="2800" b="1" u="sng" dirty="0">
                <a:solidFill>
                  <a:srgbClr val="FF0000"/>
                </a:solidFill>
              </a:rPr>
              <a:t>где чува драге успомене.</a:t>
            </a:r>
            <a:r>
              <a:rPr lang="sr-Cyrl-RS" sz="2800" b="1" u="sng" dirty="0"/>
              <a:t> </a:t>
            </a:r>
            <a:endParaRPr lang="en-US" sz="2800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6221589" y="3662176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/>
              <a:t>МЕСНЕ: </a:t>
            </a:r>
            <a:r>
              <a:rPr lang="sr-Cyrl-RS" sz="2800" b="1" u="sng" dirty="0">
                <a:solidFill>
                  <a:srgbClr val="FF0000"/>
                </a:solidFill>
              </a:rPr>
              <a:t>Где је танко, </a:t>
            </a:r>
            <a:r>
              <a:rPr lang="sr-Cyrl-RS" sz="2800" dirty="0"/>
              <a:t>ту се кида.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221589" y="5023556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/>
              <a:t>ЗАВИСНОУПИТНЕ: </a:t>
            </a:r>
            <a:r>
              <a:rPr lang="sr-Cyrl-RS" sz="2800" dirty="0"/>
              <a:t>Питам се </a:t>
            </a:r>
            <a:r>
              <a:rPr lang="sr-Cyrl-RS" sz="2800" b="1" u="sng" dirty="0">
                <a:solidFill>
                  <a:srgbClr val="FF0000"/>
                </a:solidFill>
              </a:rPr>
              <a:t>где ли је отпутовао.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9711"/>
            <a:ext cx="9601200" cy="1485900"/>
          </a:xfrm>
        </p:spPr>
        <p:txBody>
          <a:bodyPr/>
          <a:lstStyle/>
          <a:p>
            <a:r>
              <a:rPr lang="ru-RU" b="1" i="1" u="sng" dirty="0"/>
              <a:t>ИСТИ ВЕЗНИЦИ У РАЗЛИЧИТИМ ЗАВИСНИМ РЕЧЕНИЦАМА</a:t>
            </a:r>
            <a:endParaRPr lang="en-US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374422" y="2348089"/>
            <a:ext cx="47977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b="1" dirty="0"/>
              <a:t>КО</a:t>
            </a:r>
          </a:p>
          <a:p>
            <a:r>
              <a:rPr lang="sr-Cyrl-RS" sz="6000" b="1" dirty="0"/>
              <a:t>ШТА</a:t>
            </a:r>
          </a:p>
          <a:p>
            <a:r>
              <a:rPr lang="sr-Cyrl-RS" sz="6000" b="1" dirty="0"/>
              <a:t>КОЈИ</a:t>
            </a:r>
          </a:p>
          <a:p>
            <a:r>
              <a:rPr lang="sr-Cyrl-RS" sz="6000" b="1" dirty="0"/>
              <a:t>ЧИЈИ </a:t>
            </a:r>
            <a:endParaRPr lang="en-US" sz="6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341511" y="3014133"/>
            <a:ext cx="2302933" cy="1072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64089" y="4143022"/>
            <a:ext cx="2517422" cy="9934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81511" y="2024475"/>
            <a:ext cx="38495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/>
              <a:t>ИЗРИЧНЕ: </a:t>
            </a:r>
            <a:r>
              <a:rPr lang="sr-Cyrl-RS" sz="3200" dirty="0"/>
              <a:t>Желим да знам </a:t>
            </a:r>
            <a:r>
              <a:rPr lang="sr-Cyrl-RS" sz="3200" b="1" u="sng" dirty="0">
                <a:solidFill>
                  <a:srgbClr val="FF0000"/>
                </a:solidFill>
              </a:rPr>
              <a:t>који ученици редовно читају лектиру.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2133" y="4639733"/>
            <a:ext cx="5260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/>
              <a:t>ОДНОСНЕ: </a:t>
            </a:r>
            <a:r>
              <a:rPr lang="sr-Cyrl-RS" sz="3200" dirty="0"/>
              <a:t>Ово је ученик </a:t>
            </a:r>
            <a:r>
              <a:rPr lang="sr-Cyrl-RS" sz="3200" b="1" u="sng" dirty="0">
                <a:solidFill>
                  <a:srgbClr val="FF0000"/>
                </a:solidFill>
              </a:rPr>
              <a:t>који редовно чита лектиру. 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3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956" y="426156"/>
            <a:ext cx="9601200" cy="1485900"/>
          </a:xfrm>
        </p:spPr>
        <p:txBody>
          <a:bodyPr/>
          <a:lstStyle/>
          <a:p>
            <a:r>
              <a:rPr lang="sr-Cyrl-RS" b="1" i="1" u="sng" dirty="0"/>
              <a:t>Врсте зависних реченица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510" y="1597378"/>
            <a:ext cx="10244667" cy="4114800"/>
          </a:xfrm>
        </p:spPr>
        <p:txBody>
          <a:bodyPr>
            <a:noAutofit/>
          </a:bodyPr>
          <a:lstStyle/>
          <a:p>
            <a:r>
              <a:rPr lang="sr-Cyrl-RS" sz="2400" dirty="0"/>
              <a:t>1. </a:t>
            </a:r>
            <a:r>
              <a:rPr lang="sr-Cyrl-RS" sz="2400" b="1" dirty="0"/>
              <a:t>ИЗРИЧНЕ</a:t>
            </a:r>
            <a:r>
              <a:rPr lang="sr-Cyrl-RS" sz="2400" dirty="0"/>
              <a:t>			</a:t>
            </a:r>
          </a:p>
          <a:p>
            <a:r>
              <a:rPr lang="sr-Cyrl-RS" sz="2400" dirty="0"/>
              <a:t>2. </a:t>
            </a:r>
            <a:r>
              <a:rPr lang="sr-Cyrl-RS" sz="2400" b="1" dirty="0"/>
              <a:t>ОДНОСНЕ</a:t>
            </a:r>
          </a:p>
          <a:p>
            <a:r>
              <a:rPr lang="sr-Cyrl-RS" sz="2400" dirty="0"/>
              <a:t>3. </a:t>
            </a:r>
            <a:r>
              <a:rPr lang="sr-Cyrl-RS" sz="2400" b="1" dirty="0"/>
              <a:t>МЕСНЕ</a:t>
            </a:r>
          </a:p>
          <a:p>
            <a:r>
              <a:rPr lang="sr-Cyrl-RS" sz="2400" dirty="0"/>
              <a:t>4. </a:t>
            </a:r>
            <a:r>
              <a:rPr lang="sr-Cyrl-RS" sz="2400" b="1" dirty="0"/>
              <a:t>ВРЕМЕНСКЕ </a:t>
            </a:r>
          </a:p>
          <a:p>
            <a:r>
              <a:rPr lang="sr-Cyrl-RS" sz="2400" dirty="0"/>
              <a:t>5. </a:t>
            </a:r>
            <a:r>
              <a:rPr lang="sr-Cyrl-RS" sz="2400" b="1" dirty="0"/>
              <a:t>УЗРОЧНЕ</a:t>
            </a:r>
            <a:r>
              <a:rPr lang="sr-Cyrl-RS" sz="2400" dirty="0"/>
              <a:t> </a:t>
            </a:r>
          </a:p>
          <a:p>
            <a:r>
              <a:rPr lang="sr-Cyrl-RS" sz="2400" dirty="0"/>
              <a:t>6. </a:t>
            </a:r>
            <a:r>
              <a:rPr lang="sr-Cyrl-RS" sz="2400" b="1" dirty="0"/>
              <a:t>УСЛОВНЕ</a:t>
            </a:r>
          </a:p>
          <a:p>
            <a:r>
              <a:rPr lang="sr-Cyrl-RS" sz="2400" dirty="0"/>
              <a:t>7. </a:t>
            </a:r>
            <a:r>
              <a:rPr lang="sr-Cyrl-RS" sz="2400" b="1" dirty="0"/>
              <a:t>ДОПУСНЕ</a:t>
            </a:r>
          </a:p>
          <a:p>
            <a:r>
              <a:rPr lang="sr-Cyrl-RS" sz="2400" dirty="0"/>
              <a:t>8. </a:t>
            </a:r>
            <a:r>
              <a:rPr lang="sr-Cyrl-RS" sz="2400" b="1" dirty="0"/>
              <a:t>НАМЕРНЕ</a:t>
            </a:r>
          </a:p>
          <a:p>
            <a:r>
              <a:rPr lang="sr-Cyrl-RS" sz="2400" dirty="0"/>
              <a:t>9. </a:t>
            </a:r>
            <a:r>
              <a:rPr lang="sr-Cyrl-RS" sz="2400" b="1" dirty="0"/>
              <a:t>ПОСЛЕДИЧНЕ</a:t>
            </a:r>
          </a:p>
          <a:p>
            <a:r>
              <a:rPr lang="sr-Cyrl-RS" sz="2400" dirty="0"/>
              <a:t>10. </a:t>
            </a:r>
            <a:r>
              <a:rPr lang="sr-Cyrl-RS" sz="2400" b="1" dirty="0"/>
              <a:t>ПОРЕДБЕНЕ</a:t>
            </a:r>
            <a:r>
              <a:rPr lang="sr-Cyrl-RS" sz="2400" dirty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577" y="4835878"/>
            <a:ext cx="17526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157" y="1454856"/>
            <a:ext cx="2683421" cy="2199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299" y="3618794"/>
            <a:ext cx="2434167" cy="24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3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4" y="324556"/>
            <a:ext cx="9601200" cy="1485900"/>
          </a:xfrm>
        </p:spPr>
        <p:txBody>
          <a:bodyPr/>
          <a:lstStyle/>
          <a:p>
            <a:r>
              <a:rPr lang="sr-Cyrl-RS" b="1" i="1" dirty="0"/>
              <a:t>УТВРЂУЈЕМО...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844" y="1540934"/>
            <a:ext cx="9601200" cy="3581400"/>
          </a:xfrm>
        </p:spPr>
        <p:txBody>
          <a:bodyPr/>
          <a:lstStyle/>
          <a:p>
            <a:r>
              <a:rPr lang="sr-Cyrl-RS" sz="2800" b="1" dirty="0"/>
              <a:t>1. Линијама повежи врсте зависних реченица са везницима који су њихова обележја.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14311" y="3026834"/>
            <a:ext cx="35898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/>
              <a:t>иако, мада, премда</a:t>
            </a:r>
          </a:p>
          <a:p>
            <a:endParaRPr lang="sr-Cyrl-RS" sz="2800" dirty="0"/>
          </a:p>
          <a:p>
            <a:r>
              <a:rPr lang="sr-Cyrl-RS" sz="2800" dirty="0"/>
              <a:t>ко, који, чији, какав</a:t>
            </a:r>
          </a:p>
          <a:p>
            <a:endParaRPr lang="sr-Cyrl-RS" sz="2800" dirty="0"/>
          </a:p>
          <a:p>
            <a:r>
              <a:rPr lang="sr-Cyrl-RS" sz="2800" dirty="0"/>
              <a:t>јер, зато што, пошто </a:t>
            </a:r>
          </a:p>
          <a:p>
            <a:endParaRPr lang="sr-Cyrl-RS" sz="2800" dirty="0"/>
          </a:p>
          <a:p>
            <a:r>
              <a:rPr lang="sr-Cyrl-RS" sz="2800" dirty="0"/>
              <a:t>ако, да, кад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73244" y="3026834"/>
            <a:ext cx="46171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/>
              <a:t>условне </a:t>
            </a:r>
          </a:p>
          <a:p>
            <a:endParaRPr lang="sr-Cyrl-RS" sz="2800" dirty="0"/>
          </a:p>
          <a:p>
            <a:r>
              <a:rPr lang="sr-Cyrl-RS" sz="2800" dirty="0"/>
              <a:t>узрочне </a:t>
            </a:r>
          </a:p>
          <a:p>
            <a:endParaRPr lang="sr-Cyrl-RS" sz="2800" dirty="0"/>
          </a:p>
          <a:p>
            <a:r>
              <a:rPr lang="sr-Cyrl-RS" sz="2800" dirty="0"/>
              <a:t>односне </a:t>
            </a:r>
          </a:p>
          <a:p>
            <a:endParaRPr lang="sr-Cyrl-RS" sz="2800" dirty="0"/>
          </a:p>
          <a:p>
            <a:r>
              <a:rPr lang="sr-Cyrl-RS" sz="2800" dirty="0"/>
              <a:t>допусне </a:t>
            </a: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8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488" y="414867"/>
            <a:ext cx="9601200" cy="1485900"/>
          </a:xfrm>
        </p:spPr>
        <p:txBody>
          <a:bodyPr/>
          <a:lstStyle/>
          <a:p>
            <a:r>
              <a:rPr lang="sr-Cyrl-RS" b="1" i="1" dirty="0"/>
              <a:t>УТВРЂУЈЕМО...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488" y="1653823"/>
            <a:ext cx="9601200" cy="3581400"/>
          </a:xfrm>
        </p:spPr>
        <p:txBody>
          <a:bodyPr>
            <a:normAutofit/>
          </a:bodyPr>
          <a:lstStyle/>
          <a:p>
            <a:r>
              <a:rPr lang="sr-Cyrl-RS" sz="2800" b="1" dirty="0"/>
              <a:t>2. Допиши зависни везник који недостаје.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67843" y="2822223"/>
            <a:ext cx="75635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sr-Cyrl-RS" sz="2800" dirty="0"/>
              <a:t>Купила сам поклон брату _________ сам била љута на њега. </a:t>
            </a:r>
          </a:p>
          <a:p>
            <a:pPr marL="342900" indent="-342900">
              <a:buAutoNum type="arabicParenR"/>
            </a:pPr>
            <a:r>
              <a:rPr lang="sr-Cyrl-RS" sz="2800" dirty="0"/>
              <a:t>Нисам могао да устанем раније __________ сам касно заспао. </a:t>
            </a:r>
          </a:p>
          <a:p>
            <a:pPr marL="342900" indent="-342900">
              <a:buAutoNum type="arabicParenR"/>
            </a:pPr>
            <a:r>
              <a:rPr lang="sr-Cyrl-RS" sz="2800" dirty="0"/>
              <a:t>Ученик ________ победи на кросу добиће медаљу.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710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/>
              <a:t>УТВРЂУЈЕМО...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222" y="1744133"/>
            <a:ext cx="9601200" cy="3581400"/>
          </a:xfrm>
        </p:spPr>
        <p:txBody>
          <a:bodyPr/>
          <a:lstStyle/>
          <a:p>
            <a:r>
              <a:rPr lang="sr-Cyrl-RS" sz="2800" b="1" dirty="0"/>
              <a:t>3. Одреди назив подвучене синтаксичке јединице и службу коју врши у реченици. </a:t>
            </a:r>
          </a:p>
          <a:p>
            <a:endParaRPr lang="sr-Cyrl-R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7757" y="3090523"/>
            <a:ext cx="85880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sr-Cyrl-RS" sz="2000" u="sng" dirty="0"/>
              <a:t>Док путујем возом</a:t>
            </a:r>
            <a:r>
              <a:rPr lang="sr-Cyrl-RS" sz="2000" dirty="0"/>
              <a:t>, разгледам природне лепоте Србије.</a:t>
            </a:r>
          </a:p>
          <a:p>
            <a:r>
              <a:rPr lang="sr-Cyrl-RS" sz="2000" dirty="0"/>
              <a:t>синтаксичка јединица: ______________   служба: ________________ </a:t>
            </a:r>
          </a:p>
          <a:p>
            <a:endParaRPr lang="sr-Cyrl-RS" sz="2000" dirty="0"/>
          </a:p>
          <a:p>
            <a:r>
              <a:rPr lang="sr-Cyrl-RS" sz="2000" dirty="0"/>
              <a:t>2) </a:t>
            </a:r>
            <a:r>
              <a:rPr lang="sr-Cyrl-RS" sz="2000" u="sng" dirty="0"/>
              <a:t>Путујући</a:t>
            </a:r>
            <a:r>
              <a:rPr lang="sr-Cyrl-RS" sz="2000" dirty="0"/>
              <a:t>, разгледам природне лепоте Србије. </a:t>
            </a:r>
          </a:p>
          <a:p>
            <a:r>
              <a:rPr lang="sr-Cyrl-RS" sz="2000" dirty="0"/>
              <a:t>синтаксичка јединица: ______________  служба: _________________</a:t>
            </a:r>
          </a:p>
          <a:p>
            <a:endParaRPr lang="sr-Cyrl-RS" sz="2000" dirty="0"/>
          </a:p>
          <a:p>
            <a:r>
              <a:rPr lang="sr-Cyrl-RS" sz="2000" dirty="0"/>
              <a:t>3) Путујући возом, разгледам природне лепоте Србије. </a:t>
            </a:r>
          </a:p>
          <a:p>
            <a:r>
              <a:rPr lang="sr-Cyrl-RS" sz="2000" dirty="0"/>
              <a:t>синтаксичка јединица: ______________  служба: _________________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559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/>
              <a:t>УТВРЂУЈЕМО...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133" y="1653822"/>
            <a:ext cx="9601200" cy="3581400"/>
          </a:xfrm>
        </p:spPr>
        <p:txBody>
          <a:bodyPr/>
          <a:lstStyle/>
          <a:p>
            <a:r>
              <a:rPr lang="sr-Cyrl-RS" sz="2800" b="1" dirty="0"/>
              <a:t>4. Напиши дате реченице у неуправном говору и одреди им врсту и подврсту.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48089" y="3239911"/>
            <a:ext cx="802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sr-Cyrl-RS" sz="2000" dirty="0"/>
              <a:t>Милица је питала Невену: „Када ће Никола славити рођендан. </a:t>
            </a:r>
          </a:p>
          <a:p>
            <a:r>
              <a:rPr lang="sr-Cyrl-RS" sz="2000" dirty="0"/>
              <a:t>__________________________________________________________</a:t>
            </a:r>
          </a:p>
          <a:p>
            <a:r>
              <a:rPr lang="sr-Cyrl-RS" sz="2000" dirty="0"/>
              <a:t>врста зависне реченице: _____________ подврста: ______________</a:t>
            </a:r>
          </a:p>
          <a:p>
            <a:endParaRPr lang="sr-Cyrl-RS" sz="2000" dirty="0"/>
          </a:p>
          <a:p>
            <a:r>
              <a:rPr lang="sr-Cyrl-RS" sz="2000" dirty="0"/>
              <a:t>2) Јован је рекао: „Данас немамо контролни из хемије.“ </a:t>
            </a:r>
          </a:p>
          <a:p>
            <a:r>
              <a:rPr lang="sr-Cyrl-RS" sz="2000" dirty="0"/>
              <a:t>_________________________________________________</a:t>
            </a:r>
          </a:p>
          <a:p>
            <a:r>
              <a:rPr lang="sr-Cyrl-RS" sz="2000" dirty="0"/>
              <a:t>врста зависне реченице: _____________ подврста: ______________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499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/>
              <a:t>УТВРЂУЈЕМО...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7" y="1653823"/>
            <a:ext cx="9601200" cy="3581400"/>
          </a:xfrm>
        </p:spPr>
        <p:txBody>
          <a:bodyPr>
            <a:normAutofit/>
          </a:bodyPr>
          <a:lstStyle/>
          <a:p>
            <a:r>
              <a:rPr lang="sr-Cyrl-RS" sz="2800" b="1" dirty="0"/>
              <a:t>5. Подвуци зависну реченицу, одреди врсту којој припада и заокружи безник који је обележје дате зависне реченице.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75378" y="3139723"/>
            <a:ext cx="61750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sr-Cyrl-RS" sz="2400" dirty="0"/>
              <a:t>Свој речник ћете богатити ако читате књиге. _______________</a:t>
            </a:r>
          </a:p>
          <a:p>
            <a:pPr marL="342900" indent="-342900">
              <a:buAutoNum type="arabicParenR"/>
            </a:pPr>
            <a:r>
              <a:rPr lang="sr-Cyrl-RS" sz="2400" dirty="0"/>
              <a:t>Свој речник богатите кад читате књиге. __________________</a:t>
            </a:r>
          </a:p>
          <a:p>
            <a:pPr marL="342900" indent="-342900">
              <a:buAutoNum type="arabicParenR"/>
            </a:pPr>
            <a:r>
              <a:rPr lang="sr-Cyrl-RS" sz="2400" dirty="0"/>
              <a:t>Свој речник богатите јер читате књиге. __________________ </a:t>
            </a:r>
          </a:p>
          <a:p>
            <a:pPr marL="342900" indent="-342900">
              <a:buAutoNum type="arabicParenR"/>
            </a:pPr>
            <a:r>
              <a:rPr lang="sr-Cyrl-RS" sz="2400" dirty="0"/>
              <a:t>Ко чита књиге, богати свој речник. 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07848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/>
              <a:t>УТВРЂУЈЕМО...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422" y="1676400"/>
            <a:ext cx="9601200" cy="3581400"/>
          </a:xfrm>
        </p:spPr>
        <p:txBody>
          <a:bodyPr>
            <a:normAutofit/>
          </a:bodyPr>
          <a:lstStyle/>
          <a:p>
            <a:r>
              <a:rPr lang="sr-Cyrl-RS" sz="2800" b="1" dirty="0"/>
              <a:t>6. Одреди врсту подвучене зависне реченице.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85244" y="2619022"/>
            <a:ext cx="83763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sr-Cyrl-RS" sz="3200" dirty="0"/>
              <a:t> Није желео </a:t>
            </a:r>
            <a:r>
              <a:rPr lang="sr-Cyrl-RS" sz="3200" u="sng" dirty="0"/>
              <a:t>да ме види</a:t>
            </a:r>
            <a:r>
              <a:rPr lang="sr-Cyrl-RS" sz="3200" dirty="0"/>
              <a:t>. _____________</a:t>
            </a:r>
          </a:p>
          <a:p>
            <a:pPr marL="342900" indent="-342900">
              <a:buAutoNum type="arabicParenR"/>
            </a:pPr>
            <a:r>
              <a:rPr lang="sr-Cyrl-RS" sz="3200" dirty="0"/>
              <a:t> Дошао је </a:t>
            </a:r>
            <a:r>
              <a:rPr lang="sr-Cyrl-RS" sz="3200" u="sng" dirty="0"/>
              <a:t>да ме види</a:t>
            </a:r>
            <a:r>
              <a:rPr lang="sr-Cyrl-RS" sz="3200" dirty="0"/>
              <a:t>. ______________</a:t>
            </a:r>
          </a:p>
          <a:p>
            <a:pPr marL="342900" indent="-342900">
              <a:buAutoNum type="arabicParenR"/>
            </a:pPr>
            <a:r>
              <a:rPr lang="sr-Cyrl-RS" sz="3200" dirty="0"/>
              <a:t> </a:t>
            </a:r>
            <a:r>
              <a:rPr lang="sr-Cyrl-RS" sz="3200" u="sng" dirty="0"/>
              <a:t>Да је имао времена</a:t>
            </a:r>
            <a:r>
              <a:rPr lang="sr-Cyrl-RS" sz="3200" dirty="0"/>
              <a:t>, дошао би. ___________</a:t>
            </a:r>
          </a:p>
          <a:p>
            <a:pPr marL="342900" indent="-342900">
              <a:buAutoNum type="arabicParenR"/>
            </a:pPr>
            <a:r>
              <a:rPr lang="sr-Cyrl-RS" sz="3200" dirty="0"/>
              <a:t> Тако лепо пева </a:t>
            </a:r>
            <a:r>
              <a:rPr lang="sr-Cyrl-RS" sz="3200" u="sng" dirty="0"/>
              <a:t>да би му и славуј позавидео</a:t>
            </a:r>
            <a:r>
              <a:rPr lang="sr-Cyrl-RS" sz="3200" dirty="0"/>
              <a:t>. ___________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578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/>
              <a:t>УТВРЂУЈЕМО...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45" y="1732844"/>
            <a:ext cx="9601200" cy="3581400"/>
          </a:xfrm>
        </p:spPr>
        <p:txBody>
          <a:bodyPr/>
          <a:lstStyle/>
          <a:p>
            <a:r>
              <a:rPr lang="sr-Cyrl-RS" sz="2800" b="1" dirty="0"/>
              <a:t>7. У следећим пословицама подвуци зависне реченице и одреди њихове врсте.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60600" y="2698046"/>
            <a:ext cx="7823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sr-Cyrl-RS" sz="3200" dirty="0"/>
              <a:t> Ако ми не можеш помоћи, немој ми одмагати. ______________</a:t>
            </a:r>
          </a:p>
          <a:p>
            <a:pPr marL="342900" indent="-342900">
              <a:buAutoNum type="arabicParenR"/>
            </a:pPr>
            <a:r>
              <a:rPr lang="sr-Cyrl-RS" sz="3200" dirty="0"/>
              <a:t> Где је стида, ту је и поштења. _____________</a:t>
            </a:r>
          </a:p>
          <a:p>
            <a:pPr marL="342900" indent="-342900">
              <a:buAutoNum type="arabicParenR"/>
            </a:pPr>
            <a:r>
              <a:rPr lang="sr-Cyrl-RS" sz="3200" dirty="0"/>
              <a:t> Ко људе не слуша, ни човек није. ____________</a:t>
            </a:r>
          </a:p>
          <a:p>
            <a:pPr marL="342900" indent="-342900">
              <a:buAutoNum type="arabicParenR"/>
            </a:pPr>
            <a:r>
              <a:rPr lang="sr-Cyrl-RS" sz="3200" dirty="0"/>
              <a:t> Док је човек здрав, и вода му је слатка. ____________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976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67" y="347133"/>
            <a:ext cx="9601200" cy="1485900"/>
          </a:xfrm>
        </p:spPr>
        <p:txBody>
          <a:bodyPr/>
          <a:lstStyle/>
          <a:p>
            <a:r>
              <a:rPr lang="sr-Cyrl-RS" b="1" i="1" dirty="0"/>
              <a:t>УТВРЂУЈЕМО...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267" y="1439333"/>
            <a:ext cx="9601200" cy="3581400"/>
          </a:xfrm>
        </p:spPr>
        <p:txBody>
          <a:bodyPr/>
          <a:lstStyle/>
          <a:p>
            <a:r>
              <a:rPr lang="sr-Cyrl-RS" sz="2800" b="1" dirty="0"/>
              <a:t>8. Подвуци зависне реченице и повежи их стрелицом са врстом којој припадају.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2267" y="2925233"/>
            <a:ext cx="558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sr-Cyrl-RS" sz="2400" dirty="0"/>
              <a:t>Ово је хотел где ћемо се сместити.</a:t>
            </a:r>
          </a:p>
          <a:p>
            <a:pPr marL="342900" indent="-342900">
              <a:buAutoNum type="arabicParenR"/>
            </a:pPr>
            <a:r>
              <a:rPr lang="sr-Cyrl-RS" sz="2400" dirty="0"/>
              <a:t>Учи тамо где се осећа пријатно. </a:t>
            </a:r>
          </a:p>
          <a:p>
            <a:pPr marL="342900" indent="-342900">
              <a:buAutoNum type="arabicParenR"/>
            </a:pPr>
            <a:r>
              <a:rPr lang="sr-Cyrl-RS" sz="2400" dirty="0"/>
              <a:t>Пошто није добро научио, нервозан је. </a:t>
            </a:r>
          </a:p>
          <a:p>
            <a:pPr marL="342900" indent="-342900">
              <a:buAutoNum type="arabicParenR"/>
            </a:pPr>
            <a:r>
              <a:rPr lang="sr-Cyrl-RS" sz="2400" dirty="0"/>
              <a:t>Пошто је престала киша, нашли смо се у парку. </a:t>
            </a:r>
          </a:p>
          <a:p>
            <a:pPr marL="342900" indent="-342900">
              <a:buAutoNum type="arabicParenR"/>
            </a:pPr>
            <a:r>
              <a:rPr lang="sr-Cyrl-RS" sz="2400" dirty="0"/>
              <a:t>То су били дани када нисмо знали за тугу.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31200" y="2573503"/>
            <a:ext cx="40188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/>
              <a:t>месна</a:t>
            </a:r>
          </a:p>
          <a:p>
            <a:endParaRPr lang="sr-Cyrl-RS" sz="3200" dirty="0"/>
          </a:p>
          <a:p>
            <a:r>
              <a:rPr lang="sr-Cyrl-RS" sz="3200" dirty="0"/>
              <a:t>временска</a:t>
            </a:r>
          </a:p>
          <a:p>
            <a:endParaRPr lang="sr-Cyrl-RS" sz="3200" dirty="0"/>
          </a:p>
          <a:p>
            <a:r>
              <a:rPr lang="sr-Cyrl-RS" sz="3200" dirty="0"/>
              <a:t>односна </a:t>
            </a:r>
          </a:p>
          <a:p>
            <a:endParaRPr lang="sr-Cyrl-RS" sz="3200" dirty="0"/>
          </a:p>
          <a:p>
            <a:r>
              <a:rPr lang="sr-Cyrl-RS" sz="3200" dirty="0"/>
              <a:t>узрочна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16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/>
              <a:t>УТВРЂУЈЕМО...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556" y="1800578"/>
            <a:ext cx="9601200" cy="3581400"/>
          </a:xfrm>
        </p:spPr>
        <p:txBody>
          <a:bodyPr/>
          <a:lstStyle/>
          <a:p>
            <a:r>
              <a:rPr lang="sr-Cyrl-RS" sz="2800" b="1" dirty="0"/>
              <a:t>9. Стави запету где је потребно.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06133" y="3286478"/>
            <a:ext cx="7834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/>
              <a:t>Кад сам с њом толико сам срећан да не примећујем никога другога.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135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u="sng" dirty="0"/>
              <a:t>ИЗРИЧНЕ РЕЧЕНИЦЕ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289" y="2171700"/>
            <a:ext cx="9601200" cy="3581400"/>
          </a:xfrm>
        </p:spPr>
        <p:txBody>
          <a:bodyPr>
            <a:normAutofit/>
          </a:bodyPr>
          <a:lstStyle/>
          <a:p>
            <a:r>
              <a:rPr lang="sr-Cyrl-RS" sz="2800" b="1" dirty="0"/>
              <a:t>Везници:</a:t>
            </a:r>
            <a:r>
              <a:rPr lang="sr-Cyrl-RS" sz="2800" dirty="0"/>
              <a:t> да, како; да ли, ли; ко, шта, који, где; када, како </a:t>
            </a:r>
          </a:p>
          <a:p>
            <a:r>
              <a:rPr lang="sr-Cyrl-RS" sz="2800" b="1" dirty="0"/>
              <a:t>Служба: </a:t>
            </a:r>
            <a:r>
              <a:rPr lang="sr-Cyrl-RS" sz="2800" dirty="0"/>
              <a:t>прави објекат, субјекат</a:t>
            </a:r>
          </a:p>
          <a:p>
            <a:r>
              <a:rPr lang="sr-Cyrl-RS" sz="2800" b="1" dirty="0"/>
              <a:t>Примери: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77504" y="3977824"/>
            <a:ext cx="7168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sr-Cyrl-RS" sz="3200" dirty="0"/>
              <a:t>Свима је рекао </a:t>
            </a:r>
            <a:r>
              <a:rPr lang="sr-Cyrl-RS" sz="3200" b="1" u="sng" dirty="0">
                <a:solidFill>
                  <a:srgbClr val="FF0000"/>
                </a:solidFill>
              </a:rPr>
              <a:t>да је заљубљен. </a:t>
            </a:r>
          </a:p>
          <a:p>
            <a:pPr marL="342900" indent="-342900">
              <a:buAutoNum type="arabicParenR"/>
            </a:pPr>
            <a:r>
              <a:rPr lang="sr-Cyrl-RS" sz="3200" dirty="0"/>
              <a:t>Најављено је </a:t>
            </a:r>
            <a:r>
              <a:rPr lang="sr-Cyrl-RS" sz="3200" b="1" u="sng" dirty="0">
                <a:solidFill>
                  <a:srgbClr val="FF0000"/>
                </a:solidFill>
              </a:rPr>
              <a:t>да ће сутра бити помрачење Сунца.</a:t>
            </a:r>
            <a:r>
              <a:rPr lang="sr-Cyrl-RS" sz="3200" b="1" u="sng" dirty="0"/>
              <a:t> </a:t>
            </a:r>
            <a:endParaRPr lang="en-US" sz="3200" b="1" u="sng" dirty="0"/>
          </a:p>
        </p:txBody>
      </p:sp>
      <p:sp>
        <p:nvSpPr>
          <p:cNvPr id="5" name="Striped Right Arrow 4"/>
          <p:cNvSpPr/>
          <p:nvPr/>
        </p:nvSpPr>
        <p:spPr>
          <a:xfrm rot="1331750">
            <a:off x="3454400" y="3371452"/>
            <a:ext cx="1467556" cy="8015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7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u="sng" dirty="0"/>
              <a:t>ОДНОСНЕ РЕЧЕНИЦЕ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48119"/>
            <a:ext cx="9601200" cy="3581400"/>
          </a:xfrm>
        </p:spPr>
        <p:txBody>
          <a:bodyPr>
            <a:normAutofit/>
          </a:bodyPr>
          <a:lstStyle/>
          <a:p>
            <a:r>
              <a:rPr lang="sr-Cyrl-RS" sz="2800" b="1" dirty="0"/>
              <a:t>Везници:</a:t>
            </a:r>
            <a:r>
              <a:rPr lang="sr-Cyrl-RS" sz="2800" dirty="0"/>
              <a:t> који, чији, какав, колики; ко, шта; где, куда, кад, одакле; што </a:t>
            </a:r>
          </a:p>
          <a:p>
            <a:r>
              <a:rPr lang="sr-Cyrl-RS" sz="2800" b="1" dirty="0"/>
              <a:t>Служба:</a:t>
            </a:r>
            <a:r>
              <a:rPr lang="sr-Cyrl-RS" sz="2800" dirty="0"/>
              <a:t> субјекат, објекат, атрибут </a:t>
            </a:r>
          </a:p>
          <a:p>
            <a:r>
              <a:rPr lang="sr-Cyrl-RS" sz="2800" b="1" dirty="0"/>
              <a:t>Примери: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12445" y="4623178"/>
            <a:ext cx="57121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sr-Cyrl-RS" sz="2800" b="1" u="sng" dirty="0">
                <a:solidFill>
                  <a:srgbClr val="FF0000"/>
                </a:solidFill>
              </a:rPr>
              <a:t>Ко брзо суди, </a:t>
            </a:r>
            <a:r>
              <a:rPr lang="sr-Cyrl-RS" sz="2800" dirty="0"/>
              <a:t>брзо се и каје. </a:t>
            </a:r>
          </a:p>
          <a:p>
            <a:pPr marL="342900" indent="-342900">
              <a:buAutoNum type="arabicParenR"/>
            </a:pPr>
            <a:r>
              <a:rPr lang="sr-Cyrl-RS" sz="2800" dirty="0"/>
              <a:t>То су сандале </a:t>
            </a:r>
            <a:r>
              <a:rPr lang="sr-Cyrl-RS" sz="2800" b="1" u="sng" dirty="0">
                <a:solidFill>
                  <a:srgbClr val="FF0000"/>
                </a:solidFill>
              </a:rPr>
              <a:t>које сам купила прошлог лета. </a:t>
            </a:r>
          </a:p>
          <a:p>
            <a:pPr marL="342900" indent="-342900">
              <a:buAutoNum type="arabicParenR"/>
            </a:pPr>
            <a:r>
              <a:rPr lang="sr-Cyrl-RS" sz="2800" dirty="0"/>
              <a:t>Добила је </a:t>
            </a:r>
            <a:r>
              <a:rPr lang="sr-Cyrl-RS" sz="2800" b="1" u="sng" dirty="0">
                <a:solidFill>
                  <a:srgbClr val="FF0000"/>
                </a:solidFill>
              </a:rPr>
              <a:t>шта је тражила.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54400" y="3638819"/>
            <a:ext cx="1219200" cy="9843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668" y="3092719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u="sng" dirty="0"/>
              <a:t>МЕСНЕ РЕЧЕНИЦЕ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10266"/>
            <a:ext cx="9601200" cy="3581400"/>
          </a:xfrm>
        </p:spPr>
        <p:txBody>
          <a:bodyPr>
            <a:normAutofit/>
          </a:bodyPr>
          <a:lstStyle/>
          <a:p>
            <a:r>
              <a:rPr lang="sr-Cyrl-RS" sz="2800" b="1" dirty="0"/>
              <a:t>Везници: </a:t>
            </a:r>
            <a:r>
              <a:rPr lang="sr-Cyrl-RS" sz="2800" dirty="0"/>
              <a:t>где, куда, одакле</a:t>
            </a:r>
          </a:p>
          <a:p>
            <a:r>
              <a:rPr lang="sr-Cyrl-RS" sz="2800" b="1" dirty="0"/>
              <a:t>Служба: </a:t>
            </a:r>
            <a:r>
              <a:rPr lang="sr-Cyrl-RS" sz="2800" dirty="0"/>
              <a:t>прилошка одредба за место</a:t>
            </a:r>
          </a:p>
          <a:p>
            <a:r>
              <a:rPr lang="sr-Cyrl-RS" sz="2800" b="1" dirty="0"/>
              <a:t>Примери: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77533" y="4810025"/>
            <a:ext cx="7789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sr-Cyrl-RS" sz="3200" dirty="0"/>
              <a:t>Иде тамо </a:t>
            </a:r>
            <a:r>
              <a:rPr lang="sr-Cyrl-RS" sz="3200" b="1" u="sng" dirty="0">
                <a:solidFill>
                  <a:srgbClr val="FF0000"/>
                </a:solidFill>
              </a:rPr>
              <a:t>где му је лепо.</a:t>
            </a:r>
            <a:r>
              <a:rPr lang="sr-Cyrl-RS" sz="3200" b="1" u="sng" dirty="0"/>
              <a:t> </a:t>
            </a:r>
          </a:p>
          <a:p>
            <a:pPr marL="342900" indent="-342900">
              <a:buAutoNum type="arabicParenR"/>
            </a:pPr>
            <a:r>
              <a:rPr lang="sr-Cyrl-RS" sz="3200" dirty="0"/>
              <a:t>Стићи ће </a:t>
            </a:r>
            <a:r>
              <a:rPr lang="sr-Cyrl-RS" sz="3200" b="1" u="sng" dirty="0">
                <a:solidFill>
                  <a:srgbClr val="FF0000"/>
                </a:solidFill>
              </a:rPr>
              <a:t>куда је наумио. </a:t>
            </a:r>
          </a:p>
          <a:p>
            <a:pPr marL="342900" indent="-342900">
              <a:buAutoNum type="arabicParenR"/>
            </a:pPr>
            <a:r>
              <a:rPr lang="sr-Cyrl-RS" sz="3200" b="1" u="sng" dirty="0">
                <a:solidFill>
                  <a:srgbClr val="FF0000"/>
                </a:solidFill>
              </a:rPr>
              <a:t>Одакле је дошао, </a:t>
            </a:r>
            <a:r>
              <a:rPr lang="sr-Cyrl-RS" sz="3200" dirty="0"/>
              <a:t>тамо се вратио. </a:t>
            </a:r>
            <a:endParaRPr lang="en-US" sz="3200" dirty="0"/>
          </a:p>
        </p:txBody>
      </p:sp>
      <p:sp>
        <p:nvSpPr>
          <p:cNvPr id="5" name="Down Arrow 4"/>
          <p:cNvSpPr/>
          <p:nvPr/>
        </p:nvSpPr>
        <p:spPr>
          <a:xfrm>
            <a:off x="2878667" y="3387066"/>
            <a:ext cx="519289" cy="1298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982" y="1350633"/>
            <a:ext cx="25241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u="sng" dirty="0"/>
              <a:t>ВРЕМЕНСКЕ РЕЧЕНИЦЕ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3156"/>
            <a:ext cx="9601200" cy="3581400"/>
          </a:xfrm>
        </p:spPr>
        <p:txBody>
          <a:bodyPr>
            <a:normAutofit/>
          </a:bodyPr>
          <a:lstStyle/>
          <a:p>
            <a:r>
              <a:rPr lang="sr-Cyrl-RS" sz="3200" b="1" dirty="0"/>
              <a:t>Везници:</a:t>
            </a:r>
            <a:r>
              <a:rPr lang="sr-Cyrl-RS" sz="3200" dirty="0"/>
              <a:t> кад, док, након што, пошто, чим, само што, пре него што, откад, откако </a:t>
            </a:r>
          </a:p>
          <a:p>
            <a:r>
              <a:rPr lang="sr-Cyrl-RS" sz="3200" b="1" dirty="0"/>
              <a:t>Служба:</a:t>
            </a:r>
            <a:r>
              <a:rPr lang="sr-Cyrl-RS" sz="3200" dirty="0"/>
              <a:t> прилошка одредба за време</a:t>
            </a:r>
          </a:p>
          <a:p>
            <a:r>
              <a:rPr lang="sr-Cyrl-RS" sz="3200" b="1" dirty="0"/>
              <a:t>Примери: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44533" y="4726030"/>
            <a:ext cx="5610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sr-Cyrl-RS" sz="2800" b="1" u="sng" dirty="0">
                <a:solidFill>
                  <a:srgbClr val="FF0000"/>
                </a:solidFill>
              </a:rPr>
              <a:t>Кад дођеш, </a:t>
            </a:r>
            <a:r>
              <a:rPr lang="sr-Cyrl-RS" sz="2800" dirty="0"/>
              <a:t>направићемо журку. </a:t>
            </a:r>
          </a:p>
          <a:p>
            <a:pPr marL="342900" indent="-342900">
              <a:buAutoNum type="arabicParenR"/>
            </a:pPr>
            <a:r>
              <a:rPr lang="sr-Cyrl-RS" sz="2800" b="1" u="sng" dirty="0">
                <a:solidFill>
                  <a:srgbClr val="FF0000"/>
                </a:solidFill>
              </a:rPr>
              <a:t>Пошто будем одгледао филм, </a:t>
            </a:r>
            <a:r>
              <a:rPr lang="sr-Cyrl-RS" sz="2800" dirty="0"/>
              <a:t>посетићу Милоша. </a:t>
            </a:r>
          </a:p>
          <a:p>
            <a:pPr marL="342900" indent="-342900">
              <a:buAutoNum type="arabicParenR"/>
            </a:pPr>
            <a:r>
              <a:rPr lang="sr-Cyrl-RS" sz="2800" dirty="0"/>
              <a:t>Размисли </a:t>
            </a:r>
            <a:r>
              <a:rPr lang="sr-Cyrl-RS" sz="2800" b="1" u="sng" dirty="0">
                <a:solidFill>
                  <a:srgbClr val="FF0000"/>
                </a:solidFill>
              </a:rPr>
              <a:t>пре него што одлучиш</a:t>
            </a:r>
            <a:r>
              <a:rPr lang="sr-Cyrl-RS" sz="2800" dirty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Bent Arrow 4"/>
          <p:cNvSpPr/>
          <p:nvPr/>
        </p:nvSpPr>
        <p:spPr>
          <a:xfrm rot="5400000">
            <a:off x="4783774" y="3067649"/>
            <a:ext cx="1015781" cy="235373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u="sng" dirty="0"/>
              <a:t>УЗРОЧНЕ РЕЧЕНИЦЕ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44" y="1890889"/>
            <a:ext cx="9601200" cy="3581400"/>
          </a:xfrm>
        </p:spPr>
        <p:txBody>
          <a:bodyPr>
            <a:normAutofit/>
          </a:bodyPr>
          <a:lstStyle/>
          <a:p>
            <a:r>
              <a:rPr lang="sr-Cyrl-RS" sz="3200" b="1" dirty="0"/>
              <a:t>Везници:</a:t>
            </a:r>
            <a:r>
              <a:rPr lang="sr-Cyrl-RS" sz="3200" dirty="0"/>
              <a:t> јер, зато што, стога што, пошто, како, будући да </a:t>
            </a:r>
          </a:p>
          <a:p>
            <a:r>
              <a:rPr lang="sr-Cyrl-RS" sz="3200" b="1" dirty="0"/>
              <a:t>Служба:</a:t>
            </a:r>
            <a:r>
              <a:rPr lang="sr-Cyrl-RS" sz="3200" dirty="0"/>
              <a:t> прилошка одредба за узрок </a:t>
            </a:r>
          </a:p>
          <a:p>
            <a:r>
              <a:rPr lang="sr-Cyrl-RS" sz="3200" b="1" dirty="0"/>
              <a:t>Примери: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47912" y="3849510"/>
            <a:ext cx="46510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sr-Cyrl-RS" sz="3200" dirty="0"/>
              <a:t>Плакала је </a:t>
            </a:r>
            <a:r>
              <a:rPr lang="sr-Cyrl-RS" sz="3200" b="1" u="sng" dirty="0">
                <a:solidFill>
                  <a:srgbClr val="FF0000"/>
                </a:solidFill>
              </a:rPr>
              <a:t>јер је филм био тужан. </a:t>
            </a:r>
          </a:p>
          <a:p>
            <a:pPr marL="342900" indent="-342900">
              <a:buAutoNum type="arabicParenR"/>
            </a:pPr>
            <a:r>
              <a:rPr lang="sr-Cyrl-RS" sz="3200" b="1" u="sng" dirty="0">
                <a:solidFill>
                  <a:srgbClr val="FF0000"/>
                </a:solidFill>
              </a:rPr>
              <a:t>Пошто је нерасположена,</a:t>
            </a:r>
            <a:r>
              <a:rPr lang="sr-Cyrl-RS" sz="3200" dirty="0">
                <a:solidFill>
                  <a:srgbClr val="FF0000"/>
                </a:solidFill>
              </a:rPr>
              <a:t> </a:t>
            </a:r>
            <a:r>
              <a:rPr lang="sr-Cyrl-RS" sz="3200" dirty="0"/>
              <a:t>остала је код куће. </a:t>
            </a:r>
            <a:endParaRPr lang="en-US" sz="3200" dirty="0"/>
          </a:p>
        </p:txBody>
      </p:sp>
      <p:sp>
        <p:nvSpPr>
          <p:cNvPr id="5" name="Right Arrow 4"/>
          <p:cNvSpPr/>
          <p:nvPr/>
        </p:nvSpPr>
        <p:spPr>
          <a:xfrm>
            <a:off x="1975556" y="4832458"/>
            <a:ext cx="1433688" cy="58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8737603" y="4800218"/>
            <a:ext cx="1490133" cy="5886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8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u="sng" dirty="0"/>
              <a:t>УСЛОВНЕ РЕЧЕНИЦЕ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03778"/>
            <a:ext cx="9601200" cy="3581400"/>
          </a:xfrm>
        </p:spPr>
        <p:txBody>
          <a:bodyPr>
            <a:normAutofit/>
          </a:bodyPr>
          <a:lstStyle/>
          <a:p>
            <a:r>
              <a:rPr lang="sr-Cyrl-RS" sz="3200" b="1" dirty="0"/>
              <a:t>Везници:</a:t>
            </a:r>
            <a:r>
              <a:rPr lang="sr-Cyrl-RS" sz="3200" dirty="0"/>
              <a:t> ако, да, уколико ли, кад </a:t>
            </a:r>
          </a:p>
          <a:p>
            <a:r>
              <a:rPr lang="sr-Cyrl-RS" sz="3200" b="1" dirty="0"/>
              <a:t>Служба: </a:t>
            </a:r>
            <a:r>
              <a:rPr lang="sr-Cyrl-RS" sz="3200" dirty="0"/>
              <a:t>прилошка одредба за услов</a:t>
            </a:r>
          </a:p>
          <a:p>
            <a:r>
              <a:rPr lang="sr-Cyrl-RS" sz="3200" b="1" dirty="0"/>
              <a:t>Пример: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23732" y="3794478"/>
            <a:ext cx="6016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 </a:t>
            </a:r>
            <a:r>
              <a:rPr lang="sr-Cyrl-RS" sz="3200" dirty="0"/>
              <a:t>Пронаћи ћеш пут </a:t>
            </a:r>
            <a:r>
              <a:rPr lang="sr-Cyrl-RS" sz="3200" b="1" u="sng" dirty="0">
                <a:solidFill>
                  <a:srgbClr val="FF0000"/>
                </a:solidFill>
              </a:rPr>
              <a:t>ако имаш циљ</a:t>
            </a:r>
            <a:r>
              <a:rPr lang="sr-Cyrl-RS" sz="3200" dirty="0">
                <a:solidFill>
                  <a:srgbClr val="FF0000"/>
                </a:solidFill>
              </a:rPr>
              <a:t>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9576004">
            <a:off x="1727200" y="5068711"/>
            <a:ext cx="1896533" cy="864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720845" y="1978897"/>
            <a:ext cx="1749704" cy="1408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739" y="4680292"/>
            <a:ext cx="1900061" cy="19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8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u="sng" dirty="0"/>
              <a:t>ДОПУСНЕ РЕЧЕНИЦЕ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22" y="2171700"/>
            <a:ext cx="9601200" cy="3581400"/>
          </a:xfrm>
        </p:spPr>
        <p:txBody>
          <a:bodyPr>
            <a:normAutofit/>
          </a:bodyPr>
          <a:lstStyle/>
          <a:p>
            <a:r>
              <a:rPr lang="sr-Cyrl-RS" sz="3200" b="1" dirty="0"/>
              <a:t>Везници: </a:t>
            </a:r>
            <a:r>
              <a:rPr lang="sr-Cyrl-RS" sz="3200" dirty="0"/>
              <a:t>иако, мада, премда </a:t>
            </a:r>
          </a:p>
          <a:p>
            <a:r>
              <a:rPr lang="sr-Cyrl-RS" sz="3200" b="1" dirty="0"/>
              <a:t>Служба: </a:t>
            </a:r>
            <a:r>
              <a:rPr lang="sr-Cyrl-RS" sz="3200" dirty="0"/>
              <a:t>прилошка одредба за допуштање</a:t>
            </a:r>
          </a:p>
          <a:p>
            <a:r>
              <a:rPr lang="sr-Cyrl-RS" sz="3200" b="1" dirty="0"/>
              <a:t>Примери: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36622" y="4126090"/>
            <a:ext cx="65701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sr-Cyrl-RS" sz="3200" b="1" u="sng" dirty="0">
                <a:solidFill>
                  <a:srgbClr val="FF0000"/>
                </a:solidFill>
              </a:rPr>
              <a:t>Иако је журио, </a:t>
            </a:r>
            <a:r>
              <a:rPr lang="sr-Cyrl-RS" sz="3200" dirty="0"/>
              <a:t>закаснио је на час. </a:t>
            </a:r>
          </a:p>
          <a:p>
            <a:pPr marL="342900" indent="-342900">
              <a:buAutoNum type="arabicParenR"/>
            </a:pPr>
            <a:r>
              <a:rPr lang="sr-Cyrl-RS" sz="3200" b="1" u="sng" dirty="0">
                <a:solidFill>
                  <a:srgbClr val="FF0000"/>
                </a:solidFill>
              </a:rPr>
              <a:t>Премда пада киша, </a:t>
            </a:r>
            <a:r>
              <a:rPr lang="sr-Cyrl-RS" sz="3200" dirty="0"/>
              <a:t>није тако хладно. </a:t>
            </a:r>
            <a:endParaRPr lang="en-US" sz="3200" dirty="0"/>
          </a:p>
        </p:txBody>
      </p:sp>
      <p:sp>
        <p:nvSpPr>
          <p:cNvPr id="5" name="Bent-Up Arrow 4"/>
          <p:cNvSpPr/>
          <p:nvPr/>
        </p:nvSpPr>
        <p:spPr>
          <a:xfrm rot="5400000">
            <a:off x="2319865" y="4103514"/>
            <a:ext cx="1123246" cy="116839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8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226</TotalTime>
  <Words>1193</Words>
  <Application>Microsoft Office PowerPoint</Application>
  <PresentationFormat>Widescreen</PresentationFormat>
  <Paragraphs>193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Calibri</vt:lpstr>
      <vt:lpstr>Franklin Gothic Book</vt:lpstr>
      <vt:lpstr>Crop</vt:lpstr>
      <vt:lpstr>ЗАВИСНЕ РЕЧЕНИЦЕ наставница Миљана Степаноски</vt:lpstr>
      <vt:lpstr>Врсте зависних реченица</vt:lpstr>
      <vt:lpstr>ИЗРИЧНЕ РЕЧЕНИЦЕ</vt:lpstr>
      <vt:lpstr>ОДНОСНЕ РЕЧЕНИЦЕ</vt:lpstr>
      <vt:lpstr>МЕСНЕ РЕЧЕНИЦЕ</vt:lpstr>
      <vt:lpstr>ВРЕМЕНСКЕ РЕЧЕНИЦЕ</vt:lpstr>
      <vt:lpstr>УЗРОЧНЕ РЕЧЕНИЦЕ</vt:lpstr>
      <vt:lpstr>УСЛОВНЕ РЕЧЕНИЦЕ</vt:lpstr>
      <vt:lpstr>ДОПУСНЕ РЕЧЕНИЦЕ</vt:lpstr>
      <vt:lpstr>НАМЕРНЕ РЕЧЕНИЦЕ </vt:lpstr>
      <vt:lpstr>ПОСЛЕДИЧНЕ РЕЧЕНИЦЕ</vt:lpstr>
      <vt:lpstr>ПОРЕДБЕНЕ РЕЧЕНИЦЕ</vt:lpstr>
      <vt:lpstr>ИСТИ ВЕЗНИЦИ У РАЗЛИЧИТИМ ЗАВИСНИМ РЕЧЕНИЦАМА</vt:lpstr>
      <vt:lpstr>ИСТИ ВЕЗНИЦИ У РАЗЛИЧИТИМ ЗАВИСНИМ РЕЧЕНИЦАМА</vt:lpstr>
      <vt:lpstr>ИСТИ ВЕЗНИЦИ У РАЗЛИЧИТИМ ЗАВИСНИМ РЕЧЕНИЦАМА</vt:lpstr>
      <vt:lpstr>ИСТИ ВЕЗНИЦИ У РАЗЛИЧИТИМ ЗАВИСНИМ РЕЧЕНИЦАМА</vt:lpstr>
      <vt:lpstr>ИСТИ ВЕЗНИЦИ У РАЗЛИЧИТИМ ЗАВИСНИМ РЕЧЕНИЦАМА</vt:lpstr>
      <vt:lpstr>ИСТИ ВЕЗНИЦИ У РАЗЛИЧИТИМ ЗАВИСНИМ РЕЧЕНИЦАМА</vt:lpstr>
      <vt:lpstr>ИСТИ ВЕЗНИЦИ У РАЗЛИЧИТИМ ЗАВИСНИМ РЕЧЕНИЦАМА</vt:lpstr>
      <vt:lpstr>УТВРЂУЈЕМО... </vt:lpstr>
      <vt:lpstr>УТВРЂУЈЕМО... </vt:lpstr>
      <vt:lpstr>УТВРЂУЈЕМО... </vt:lpstr>
      <vt:lpstr>УТВРЂУЈЕМО... </vt:lpstr>
      <vt:lpstr>УТВРЂУЈЕМО... </vt:lpstr>
      <vt:lpstr>УТВРЂУЈЕМО... </vt:lpstr>
      <vt:lpstr>УТВРЂУЈЕМО... </vt:lpstr>
      <vt:lpstr>УТВРЂУЈЕМО... </vt:lpstr>
      <vt:lpstr>УТВРЂУЈЕМО...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ЗАВИСНЕ РЕЧЕНИЦЕ</dc:title>
  <dc:creator>Windows User</dc:creator>
  <cp:lastModifiedBy>Milos Stepanoski</cp:lastModifiedBy>
  <cp:revision>20</cp:revision>
  <dcterms:created xsi:type="dcterms:W3CDTF">2020-06-23T13:17:44Z</dcterms:created>
  <dcterms:modified xsi:type="dcterms:W3CDTF">2024-03-07T15:38:01Z</dcterms:modified>
</cp:coreProperties>
</file>