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80" r:id="rId22"/>
    <p:sldId id="277" r:id="rId23"/>
    <p:sldId id="279" r:id="rId24"/>
    <p:sldId id="278" r:id="rId25"/>
    <p:sldId id="274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7237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591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71055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9557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325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04414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02063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62655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27906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11947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2912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7757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4143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1636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92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8799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1122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E8DD2-AAEE-4720-805F-748239DC83C1}" type="datetimeFigureOut">
              <a:rPr lang="sr-Latn-RS" smtClean="0"/>
              <a:t>7.3.2024.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14C69-648B-4621-B0C2-0448396A1F0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90984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E175-90B8-4876-B878-FCDA8B80F3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Cyrl-RS" sz="6000" dirty="0"/>
              <a:t>Гласовне промене</a:t>
            </a:r>
            <a:endParaRPr lang="sr-Latn-R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8CD1F-013A-4553-8CBB-8C62604BF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871488"/>
          </a:xfrm>
        </p:spPr>
        <p:txBody>
          <a:bodyPr>
            <a:normAutofit fontScale="55000" lnSpcReduction="20000"/>
          </a:bodyPr>
          <a:lstStyle/>
          <a:p>
            <a:r>
              <a:rPr lang="sr-Cyrl-RS" sz="3600" dirty="0"/>
              <a:t>Понављање и вежбање</a:t>
            </a:r>
          </a:p>
          <a:p>
            <a:r>
              <a:rPr lang="sr-Cyrl-RS" sz="3600" dirty="0"/>
              <a:t>Наставница Миљана степаноски</a:t>
            </a:r>
            <a:endParaRPr lang="sr-Latn-RS" sz="3600" dirty="0"/>
          </a:p>
        </p:txBody>
      </p:sp>
    </p:spTree>
    <p:extLst>
      <p:ext uri="{BB962C8B-B14F-4D97-AF65-F5344CB8AC3E}">
        <p14:creationId xmlns:p14="http://schemas.microsoft.com/office/powerpoint/2010/main" val="3462793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4FDE-EBFC-4C63-B93D-34FFB0F8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Палатализација – изузеци 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7976-5585-40DE-A1B0-119AF1F04B78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sr-Cyrl-RS" dirty="0"/>
              <a:t>БАКИЦА, ЧИКИЦА, СЕКИЦА...</a:t>
            </a:r>
          </a:p>
          <a:p>
            <a:r>
              <a:rPr lang="sr-Cyrl-RS" dirty="0"/>
              <a:t>ОЛГИН, МИКИН, СНАХИН...</a:t>
            </a:r>
          </a:p>
          <a:p>
            <a:r>
              <a:rPr lang="sr-Cyrl-RS" dirty="0"/>
              <a:t>ДЕВОЈЧИЦИН, ПЕВАЧИЦИН...</a:t>
            </a:r>
          </a:p>
          <a:p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59B27-9C4F-43D1-877C-B0A27C3EC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318" y="3971098"/>
            <a:ext cx="2912165" cy="1820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546E3-A5CA-49B4-B33C-31873D113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49" y="2329386"/>
            <a:ext cx="2786030" cy="329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56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5201-85FD-4A27-9481-725A6C26E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СИБИЛАРИЗАЦИЈА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42881-B024-4580-BB14-D8E251877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Сибиларизација је гласовна промена по којој су задњонепчани сугласници </a:t>
            </a:r>
            <a:r>
              <a:rPr lang="sr-Cyrl-RS" dirty="0">
                <a:solidFill>
                  <a:srgbClr val="C00000"/>
                </a:solidFill>
              </a:rPr>
              <a:t>К</a:t>
            </a:r>
            <a:r>
              <a:rPr lang="sr-Cyrl-RS" dirty="0"/>
              <a:t>, </a:t>
            </a:r>
            <a:r>
              <a:rPr lang="sr-Cyrl-RS" dirty="0">
                <a:solidFill>
                  <a:srgbClr val="C00000"/>
                </a:solidFill>
              </a:rPr>
              <a:t>Г</a:t>
            </a:r>
            <a:r>
              <a:rPr lang="sr-Cyrl-RS" dirty="0"/>
              <a:t> и </a:t>
            </a:r>
            <a:r>
              <a:rPr lang="sr-Cyrl-RS" dirty="0">
                <a:solidFill>
                  <a:srgbClr val="C00000"/>
                </a:solidFill>
              </a:rPr>
              <a:t>Х</a:t>
            </a:r>
            <a:r>
              <a:rPr lang="sr-Cyrl-RS" dirty="0"/>
              <a:t> испред И замењени зубним сугласницима </a:t>
            </a:r>
            <a:r>
              <a:rPr lang="sr-Cyrl-RS" dirty="0">
                <a:solidFill>
                  <a:srgbClr val="C00000"/>
                </a:solidFill>
              </a:rPr>
              <a:t>Ц</a:t>
            </a:r>
            <a:r>
              <a:rPr lang="sr-Cyrl-RS" dirty="0"/>
              <a:t>, </a:t>
            </a:r>
            <a:r>
              <a:rPr lang="sr-Cyrl-RS" dirty="0">
                <a:solidFill>
                  <a:srgbClr val="FF0000"/>
                </a:solidFill>
              </a:rPr>
              <a:t>З</a:t>
            </a:r>
            <a:r>
              <a:rPr lang="sr-Cyrl-RS" dirty="0"/>
              <a:t> и </a:t>
            </a:r>
            <a:r>
              <a:rPr lang="sr-Cyrl-RS" dirty="0">
                <a:solidFill>
                  <a:srgbClr val="C00000"/>
                </a:solidFill>
              </a:rPr>
              <a:t>С и то само приликом промене облика речи.</a:t>
            </a:r>
            <a:endParaRPr lang="sr-Cyrl-RS" dirty="0"/>
          </a:p>
          <a:p>
            <a:r>
              <a:rPr lang="sr-Cyrl-RS" dirty="0"/>
              <a:t>РУ</a:t>
            </a:r>
            <a:r>
              <a:rPr lang="sr-Cyrl-RS" dirty="0">
                <a:solidFill>
                  <a:srgbClr val="C00000"/>
                </a:solidFill>
              </a:rPr>
              <a:t>К</a:t>
            </a:r>
            <a:r>
              <a:rPr lang="sr-Cyrl-RS" dirty="0"/>
              <a:t>А – РУ</a:t>
            </a:r>
            <a:r>
              <a:rPr lang="sr-Cyrl-RS" dirty="0">
                <a:solidFill>
                  <a:srgbClr val="C00000"/>
                </a:solidFill>
              </a:rPr>
              <a:t>Ц</a:t>
            </a:r>
            <a:r>
              <a:rPr lang="sr-Cyrl-RS" dirty="0"/>
              <a:t>И, НО</a:t>
            </a:r>
            <a:r>
              <a:rPr lang="sr-Cyrl-RS" dirty="0">
                <a:solidFill>
                  <a:srgbClr val="C00000"/>
                </a:solidFill>
              </a:rPr>
              <a:t>Г</a:t>
            </a:r>
            <a:r>
              <a:rPr lang="sr-Cyrl-RS" dirty="0"/>
              <a:t>А – НО</a:t>
            </a:r>
            <a:r>
              <a:rPr lang="sr-Cyrl-RS" dirty="0">
                <a:solidFill>
                  <a:srgbClr val="C00000"/>
                </a:solidFill>
              </a:rPr>
              <a:t>З</a:t>
            </a:r>
            <a:r>
              <a:rPr lang="sr-Cyrl-RS" dirty="0"/>
              <a:t>И, СВР</a:t>
            </a:r>
            <a:r>
              <a:rPr lang="sr-Cyrl-RS" dirty="0">
                <a:solidFill>
                  <a:srgbClr val="C00000"/>
                </a:solidFill>
              </a:rPr>
              <a:t>Х</a:t>
            </a:r>
            <a:r>
              <a:rPr lang="sr-Cyrl-RS" dirty="0"/>
              <a:t>А – СВР</a:t>
            </a:r>
            <a:r>
              <a:rPr lang="sr-Cyrl-RS" dirty="0">
                <a:solidFill>
                  <a:srgbClr val="C00000"/>
                </a:solidFill>
              </a:rPr>
              <a:t>С</a:t>
            </a:r>
            <a:r>
              <a:rPr lang="sr-Cyrl-RS" dirty="0"/>
              <a:t>И</a:t>
            </a:r>
          </a:p>
          <a:p>
            <a:r>
              <a:rPr lang="sr-Cyrl-RS" dirty="0"/>
              <a:t>КОРА</a:t>
            </a:r>
            <a:r>
              <a:rPr lang="sr-Cyrl-RS" dirty="0">
                <a:solidFill>
                  <a:srgbClr val="C00000"/>
                </a:solidFill>
              </a:rPr>
              <a:t>К</a:t>
            </a:r>
            <a:r>
              <a:rPr lang="sr-Cyrl-RS" dirty="0"/>
              <a:t> – КОРА</a:t>
            </a:r>
            <a:r>
              <a:rPr lang="sr-Cyrl-RS" dirty="0">
                <a:solidFill>
                  <a:srgbClr val="C00000"/>
                </a:solidFill>
              </a:rPr>
              <a:t>Ц</a:t>
            </a:r>
            <a:r>
              <a:rPr lang="sr-Cyrl-RS" dirty="0"/>
              <a:t>И, ОРА</a:t>
            </a:r>
            <a:r>
              <a:rPr lang="sr-Cyrl-RS" dirty="0">
                <a:solidFill>
                  <a:srgbClr val="C00000"/>
                </a:solidFill>
              </a:rPr>
              <a:t>Х</a:t>
            </a:r>
            <a:r>
              <a:rPr lang="sr-Cyrl-RS" dirty="0"/>
              <a:t> – ОРА</a:t>
            </a:r>
            <a:r>
              <a:rPr lang="sr-Cyrl-RS" dirty="0">
                <a:solidFill>
                  <a:srgbClr val="C00000"/>
                </a:solidFill>
              </a:rPr>
              <a:t>С</a:t>
            </a:r>
            <a:r>
              <a:rPr lang="sr-Cyrl-RS" dirty="0"/>
              <a:t>И</a:t>
            </a:r>
          </a:p>
          <a:p>
            <a:r>
              <a:rPr lang="sr-Cyrl-RS" dirty="0"/>
              <a:t>СЕ</a:t>
            </a:r>
            <a:r>
              <a:rPr lang="sr-Cyrl-RS" dirty="0">
                <a:solidFill>
                  <a:srgbClr val="C00000"/>
                </a:solidFill>
              </a:rPr>
              <a:t>Ц</a:t>
            </a:r>
            <a:r>
              <a:rPr lang="sr-Cyrl-RS" dirty="0"/>
              <a:t>И, СЕ</a:t>
            </a:r>
            <a:r>
              <a:rPr lang="sr-Cyrl-RS" dirty="0">
                <a:solidFill>
                  <a:srgbClr val="C00000"/>
                </a:solidFill>
              </a:rPr>
              <a:t>Ц</a:t>
            </a:r>
            <a:r>
              <a:rPr lang="sr-Cyrl-RS" dirty="0"/>
              <a:t>ИЈАХ (од сећи: сек-), ТЕ</a:t>
            </a:r>
            <a:r>
              <a:rPr lang="sr-Cyrl-RS" dirty="0">
                <a:solidFill>
                  <a:srgbClr val="C00000"/>
                </a:solidFill>
              </a:rPr>
              <a:t>Ц</a:t>
            </a:r>
            <a:r>
              <a:rPr lang="sr-Cyrl-RS" dirty="0"/>
              <a:t>И, ТЕ</a:t>
            </a:r>
            <a:r>
              <a:rPr lang="sr-Cyrl-RS" dirty="0">
                <a:solidFill>
                  <a:srgbClr val="C00000"/>
                </a:solidFill>
              </a:rPr>
              <a:t>Ц</a:t>
            </a:r>
            <a:r>
              <a:rPr lang="sr-Cyrl-RS" dirty="0"/>
              <a:t>ИЈАХ (од тећи: тек-)...</a:t>
            </a:r>
          </a:p>
          <a:p>
            <a:endParaRPr lang="sr-Cyrl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64709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30FD0-3B30-40A6-A581-3897C7CE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СИБИЛАРИЗАЦИЈА – изузеци 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7178A-1594-418B-AAEB-220C9DC70C1C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sr-Cyrl-RS" dirty="0"/>
              <a:t>ТАЧКА – ТАЧКИ, ВОЋКА – ВОЋКИ, МАЗГА – МАЗГИ, ТЕЗГА – ТЕЗКИ</a:t>
            </a:r>
          </a:p>
          <a:p>
            <a:r>
              <a:rPr lang="sr-Cyrl-RS" dirty="0"/>
              <a:t>БАКА – БАКИ, ЛИГА – ЛИГИ...</a:t>
            </a:r>
          </a:p>
          <a:p>
            <a:r>
              <a:rPr lang="sr-Cyrl-RS" dirty="0"/>
              <a:t>АНКА – АНКИ, ОЛГА – ОЛГИ, МИХА - МИХИ</a:t>
            </a:r>
          </a:p>
          <a:p>
            <a:pPr marL="0" indent="0">
              <a:buNone/>
            </a:pPr>
            <a:r>
              <a:rPr lang="sr-Cyrl-RS" dirty="0">
                <a:solidFill>
                  <a:srgbClr val="002060"/>
                </a:solidFill>
              </a:rPr>
              <a:t>ДУБЛЕТНИ ОБЛИЦИ:</a:t>
            </a:r>
          </a:p>
          <a:p>
            <a:pPr marL="0" indent="0">
              <a:buNone/>
            </a:pPr>
            <a:r>
              <a:rPr lang="sr-Cyrl-RS" dirty="0">
                <a:solidFill>
                  <a:srgbClr val="002060"/>
                </a:solidFill>
              </a:rPr>
              <a:t>СЛУГИ И СЛУЗИ, ЕПОХИ И ЕПОСИ, МАСКИ И МАСЦИ, ФРЕСКИ И ФРЕСЦИ</a:t>
            </a:r>
            <a:endParaRPr lang="sr-Latn-RS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CAF5F-86EA-4EFB-A540-4B971D4D1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532" y="2903376"/>
            <a:ext cx="2044355" cy="120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5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8DB84-3030-49B5-BC87-326942FB9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јотовање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CFA12-4B7A-4312-8917-7C0D077A5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713" y="2249487"/>
            <a:ext cx="9748698" cy="3210409"/>
          </a:xfrm>
        </p:spPr>
        <p:txBody>
          <a:bodyPr/>
          <a:lstStyle/>
          <a:p>
            <a:r>
              <a:rPr lang="sr-Cyrl-RS" dirty="0"/>
              <a:t>Јотовање је гласовна промена у којој се сонант Ј спаја са ненепчаним или са задњонепчаним сугласницима испред себе (З, С, Д, Т, Л, Н, К, Г, Х) и даје предњонепчани сугласник (Ж, Ш, Ђ, Ћ, Љ, Њ, Ч, Ж, Ш).</a:t>
            </a:r>
          </a:p>
          <a:p>
            <a:r>
              <a:rPr lang="sr-Cyrl-RS" dirty="0"/>
              <a:t> памет - памећу, милост - милошћу, радост - радошћу...</a:t>
            </a:r>
          </a:p>
          <a:p>
            <a:r>
              <a:rPr lang="sr-Cyrl-RS" dirty="0"/>
              <a:t>глодати – глођем, викати – вичем...</a:t>
            </a:r>
          </a:p>
          <a:p>
            <a:r>
              <a:rPr lang="sr-Cyrl-RS" dirty="0"/>
              <a:t>мазити – мажен, носити – ношен...</a:t>
            </a:r>
          </a:p>
          <a:p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9720F-F045-4BEF-AE0D-EB7720D58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694" y="802170"/>
            <a:ext cx="2160105" cy="116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36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6544-46C1-4D90-80B4-264CA899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јотовање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76739-386F-4238-BB66-B051DB7B6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9905998" cy="3647730"/>
          </a:xfrm>
        </p:spPr>
        <p:txBody>
          <a:bodyPr>
            <a:normAutofit fontScale="92500"/>
          </a:bodyPr>
          <a:lstStyle/>
          <a:p>
            <a:r>
              <a:rPr lang="ru-RU" sz="3200" dirty="0"/>
              <a:t>мазити – мажен, носити – ношен, родити – рођен...</a:t>
            </a:r>
          </a:p>
          <a:p>
            <a:r>
              <a:rPr lang="ru-RU" sz="3200" dirty="0"/>
              <a:t>брз – бржи, висок – виши, строг – строжи, танак – тањи...</a:t>
            </a:r>
          </a:p>
          <a:p>
            <a:r>
              <a:rPr lang="ru-RU" sz="3200" dirty="0"/>
              <a:t>цвет – цвеће, прут – пруће, грана – грање...</a:t>
            </a:r>
          </a:p>
          <a:p>
            <a:r>
              <a:rPr lang="ru-RU" sz="3200" dirty="0"/>
              <a:t>град – грађанин, Београд – Београђанин, Пирот – Пироћанац...</a:t>
            </a:r>
          </a:p>
          <a:p>
            <a:endParaRPr lang="ru-RU" dirty="0"/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81CEB-0C55-4177-B9FF-9B3647877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269" y="559836"/>
            <a:ext cx="2305878" cy="153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64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8BB9-45FE-47CB-8F43-BD464ABB0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јотовање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51109-1906-4908-B24A-C0927DBA1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226" y="2330078"/>
            <a:ext cx="9669185" cy="3209331"/>
          </a:xfrm>
        </p:spPr>
        <p:txBody>
          <a:bodyPr/>
          <a:lstStyle/>
          <a:p>
            <a:r>
              <a:rPr lang="ru-RU" sz="2800" dirty="0"/>
              <a:t>Када се сонант Ј нађе иза уснених сугласника </a:t>
            </a:r>
            <a:r>
              <a:rPr lang="ru-RU" sz="2800" dirty="0">
                <a:solidFill>
                  <a:srgbClr val="C00000"/>
                </a:solidFill>
              </a:rPr>
              <a:t>Б</a:t>
            </a:r>
            <a:r>
              <a:rPr lang="ru-RU" sz="2800" dirty="0"/>
              <a:t>, </a:t>
            </a:r>
            <a:r>
              <a:rPr lang="ru-RU" sz="2800" dirty="0">
                <a:solidFill>
                  <a:srgbClr val="C00000"/>
                </a:solidFill>
              </a:rPr>
              <a:t>П</a:t>
            </a:r>
            <a:r>
              <a:rPr lang="ru-RU" sz="2800" dirty="0"/>
              <a:t>, </a:t>
            </a:r>
            <a:r>
              <a:rPr lang="ru-RU" sz="2800" dirty="0">
                <a:solidFill>
                  <a:srgbClr val="C00000"/>
                </a:solidFill>
              </a:rPr>
              <a:t>М</a:t>
            </a:r>
            <a:r>
              <a:rPr lang="ru-RU" sz="2800" dirty="0"/>
              <a:t>, и </a:t>
            </a:r>
            <a:r>
              <a:rPr lang="ru-RU" sz="2800" dirty="0">
                <a:solidFill>
                  <a:srgbClr val="C00000"/>
                </a:solidFill>
              </a:rPr>
              <a:t>В</a:t>
            </a:r>
            <a:r>
              <a:rPr lang="ru-RU" sz="2800" dirty="0"/>
              <a:t>, онда он прелази у </a:t>
            </a:r>
            <a:r>
              <a:rPr lang="ru-RU" sz="2800" dirty="0">
                <a:solidFill>
                  <a:srgbClr val="C00000"/>
                </a:solidFill>
              </a:rPr>
              <a:t>Љ</a:t>
            </a:r>
            <a:r>
              <a:rPr lang="ru-RU" sz="2800" dirty="0"/>
              <a:t>, па добијамо групе </a:t>
            </a:r>
            <a:r>
              <a:rPr lang="ru-RU" sz="2800" dirty="0">
                <a:solidFill>
                  <a:srgbClr val="C00000"/>
                </a:solidFill>
              </a:rPr>
              <a:t>БЉ</a:t>
            </a:r>
            <a:r>
              <a:rPr lang="ru-RU" sz="2800" dirty="0"/>
              <a:t>, </a:t>
            </a:r>
            <a:r>
              <a:rPr lang="ru-RU" sz="2800" dirty="0">
                <a:solidFill>
                  <a:srgbClr val="C00000"/>
                </a:solidFill>
              </a:rPr>
              <a:t>ПЉ</a:t>
            </a:r>
            <a:r>
              <a:rPr lang="ru-RU" sz="2800" dirty="0"/>
              <a:t>, </a:t>
            </a:r>
            <a:r>
              <a:rPr lang="ru-RU" sz="2800" dirty="0">
                <a:solidFill>
                  <a:srgbClr val="C00000"/>
                </a:solidFill>
              </a:rPr>
              <a:t>МЉ</a:t>
            </a:r>
            <a:r>
              <a:rPr lang="ru-RU" sz="2800" dirty="0"/>
              <a:t>, </a:t>
            </a:r>
            <a:r>
              <a:rPr lang="ru-RU" sz="2800" dirty="0">
                <a:solidFill>
                  <a:srgbClr val="C00000"/>
                </a:solidFill>
              </a:rPr>
              <a:t>ВЉ</a:t>
            </a:r>
            <a:r>
              <a:rPr lang="ru-RU" sz="2800" dirty="0"/>
              <a:t>.</a:t>
            </a:r>
          </a:p>
          <a:p>
            <a:r>
              <a:rPr lang="ru-RU" sz="2800" dirty="0"/>
              <a:t>љубављу</a:t>
            </a:r>
          </a:p>
          <a:p>
            <a:r>
              <a:rPr lang="ru-RU" sz="2800" dirty="0"/>
              <a:t>славље, шибље, снопље, гробље, грмље...</a:t>
            </a:r>
          </a:p>
          <a:p>
            <a:r>
              <a:rPr lang="ru-RU" sz="2800" dirty="0"/>
              <a:t>грубљи, тупљи</a:t>
            </a:r>
          </a:p>
          <a:p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419CD-4C4C-4A87-A47C-14917EA5F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135" y="735013"/>
            <a:ext cx="2957140" cy="147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32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B790C-CEC3-409F-B7E1-D48318394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Јотовање – изузеци 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8C3A6-E84F-4559-90BF-062ECBCF9F18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sr-Cyrl-RS" sz="3600" dirty="0"/>
              <a:t>ДЈЕЦА, ДЈЕВОЈКА, ДЈЕД, ТЈЕРАТИ...</a:t>
            </a:r>
          </a:p>
          <a:p>
            <a:r>
              <a:rPr lang="sr-Cyrl-RS" sz="3600" dirty="0"/>
              <a:t>РАЗЈЕДИНИТИ, СЈЕДИНИТИ, КЛАСЈЕ, КОЗЈИ...</a:t>
            </a:r>
          </a:p>
          <a:p>
            <a:r>
              <a:rPr lang="sr-Cyrl-RS" sz="3600" dirty="0"/>
              <a:t>ИНЈЕКЦИЈА, КОНЈУГАЦИЈА...</a:t>
            </a:r>
            <a:endParaRPr lang="sr-Latn-R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86AE26-CECB-4655-90BF-0263358E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252" y="3859812"/>
            <a:ext cx="2676938" cy="162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6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C4FB8-50E9-4214-A644-969B874D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Једначење сугласника по звучности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6AC78-006C-4A68-85E7-F13422912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800" dirty="0"/>
              <a:t>Једначење сугласника по звучности је гласовна промена која се догађа када се у речи нађу два права сугласника различита по звучности. Они се једначе тако што се први једначи по звучности са другим.</a:t>
            </a:r>
          </a:p>
          <a:p>
            <a:r>
              <a:rPr lang="sr-Cyrl-RS" sz="2800" dirty="0"/>
              <a:t>Јавља се приликом промене облика речи и приликом творбе речи.</a:t>
            </a:r>
            <a:endParaRPr lang="sr-Latn-RS" sz="2800" dirty="0"/>
          </a:p>
        </p:txBody>
      </p:sp>
    </p:spTree>
    <p:extLst>
      <p:ext uri="{BB962C8B-B14F-4D97-AF65-F5344CB8AC3E}">
        <p14:creationId xmlns:p14="http://schemas.microsoft.com/office/powerpoint/2010/main" val="2916569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A070-20EE-4746-8F17-A71030FFD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Једначење сугласника по звучности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1AE39-601F-4009-A8EF-DD07E6A1D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3270"/>
            <a:ext cx="9905998" cy="4147931"/>
          </a:xfrm>
        </p:spPr>
        <p:txBody>
          <a:bodyPr/>
          <a:lstStyle/>
          <a:p>
            <a:r>
              <a:rPr lang="sr-Cyrl-RS" dirty="0"/>
              <a:t>врабац – врапца – врапцима, кобац – копца – копцима...</a:t>
            </a:r>
          </a:p>
          <a:p>
            <a:r>
              <a:rPr lang="sr-Cyrl-RS" dirty="0"/>
              <a:t>сладак – слатка, бридак – бритка, мрзак – мрска...</a:t>
            </a:r>
          </a:p>
          <a:p>
            <a:r>
              <a:rPr lang="sr-Cyrl-RS" dirty="0"/>
              <a:t>сват – свадба, косити – косидба, бурек – бурегџија, ћевап – ћевабџиница...</a:t>
            </a:r>
          </a:p>
          <a:p>
            <a:r>
              <a:rPr lang="sr-Cyrl-RS" dirty="0"/>
              <a:t>исписати (из-), распродати (раз-), откочити (од-), натпросечан (над-), претчас (пред-)</a:t>
            </a:r>
          </a:p>
          <a:p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88052-27DA-4D40-9A72-0E3098615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28" y="4359966"/>
            <a:ext cx="3278672" cy="13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71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18E45-796F-4C2D-BB67-C83B43590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Једначење сугласника по звучности – изузеци 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A3A01-B2B3-4F20-9F06-6CE14D6CD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391" y="1942395"/>
            <a:ext cx="10186020" cy="4297087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sr-Cyrl-RS" dirty="0"/>
              <a:t>ЉУДСКИ, ГРАДСКИ, ОДШЕТАТИ, ПОДШИШАТИ</a:t>
            </a:r>
          </a:p>
          <a:p>
            <a:r>
              <a:rPr lang="sr-Cyrl-RS" dirty="0"/>
              <a:t>ВОЂСТВО</a:t>
            </a:r>
          </a:p>
          <a:p>
            <a:r>
              <a:rPr lang="sr-Cyrl-RS" dirty="0"/>
              <a:t>ПОДТЕКСТ, ПРЕДТУРСКИ, ОЛДТАЈМЕР...</a:t>
            </a:r>
          </a:p>
          <a:p>
            <a:r>
              <a:rPr lang="sr-Cyrl-RS" dirty="0"/>
              <a:t>ШВЕДСКА, РЕДФОРД, ВАШИНГТОН, МЕКДОНАЛД, ДРАГСТОР...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C670A-5EB0-4C3C-99FC-071061DEC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627" y="4253948"/>
            <a:ext cx="3723860" cy="187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26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7FD7C-1983-40D2-8416-AC85ED76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Пласовне промене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651DD-CBE9-4130-8C62-6C73A0623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9" y="1524000"/>
            <a:ext cx="10384803" cy="5035825"/>
          </a:xfrm>
        </p:spPr>
        <p:txBody>
          <a:bodyPr>
            <a:noAutofit/>
          </a:bodyPr>
          <a:lstStyle/>
          <a:p>
            <a:r>
              <a:rPr lang="sr-Cyrl-RS" sz="2800" dirty="0"/>
              <a:t>Непостојано а</a:t>
            </a:r>
          </a:p>
          <a:p>
            <a:r>
              <a:rPr lang="sr-Cyrl-RS" sz="2800" dirty="0"/>
              <a:t>Промена л у о</a:t>
            </a:r>
          </a:p>
          <a:p>
            <a:r>
              <a:rPr lang="sr-Cyrl-RS" sz="2800" dirty="0"/>
              <a:t>Палатализација</a:t>
            </a:r>
          </a:p>
          <a:p>
            <a:r>
              <a:rPr lang="sr-Cyrl-RS" sz="2800" dirty="0"/>
              <a:t>Сибиларизација</a:t>
            </a:r>
          </a:p>
          <a:p>
            <a:r>
              <a:rPr lang="sr-Cyrl-RS" sz="2800" dirty="0"/>
              <a:t>Јотовање</a:t>
            </a:r>
          </a:p>
          <a:p>
            <a:r>
              <a:rPr lang="sr-Cyrl-RS" sz="2800" dirty="0"/>
              <a:t>Једначење сугласника по звучности</a:t>
            </a:r>
          </a:p>
          <a:p>
            <a:r>
              <a:rPr lang="sr-Cyrl-RS" sz="2800" dirty="0"/>
              <a:t>Једначење сугласника по месту изговора</a:t>
            </a:r>
          </a:p>
          <a:p>
            <a:r>
              <a:rPr lang="sr-Cyrl-RS" sz="2800" dirty="0"/>
              <a:t>Губљење сугласника</a:t>
            </a:r>
            <a:endParaRPr lang="sr-Latn-R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72E3C5-0C61-4F4C-8280-F5CF337DA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973" y="1795739"/>
            <a:ext cx="2965174" cy="29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89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623D-F9C5-407D-BC1F-ECC3D7C7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Једначење сугласника по месту изговора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82F99-95AE-4C6B-AE06-3E3FE6A62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Једначење сугласника по месту изговора је гласовна промена у којој зубни сугласници З и С прелазе у предњонепчане сугласнике Ж и Ш када се нађу испред предњонепчаних сугласника Ђ, Ћ, Џ, Ч, Ж, Ш, Љ и Њ. </a:t>
            </a:r>
          </a:p>
          <a:p>
            <a:r>
              <a:rPr lang="sr-Cyrl-RS" dirty="0"/>
              <a:t>носити – ношња, пазити – пажња – пажљив...</a:t>
            </a:r>
          </a:p>
          <a:p>
            <a:r>
              <a:rPr lang="sr-Cyrl-RS" dirty="0"/>
              <a:t>шћућурити (с-), ражџарати (раз-)...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3DA28-F3C6-4620-9FD6-7434C6023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775" y="3807725"/>
            <a:ext cx="2981738" cy="173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63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DC15-36DE-454D-BADF-83C5987C3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Једначење сугласника по месту изговора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80430-B1A3-49B8-B356-2024C5058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989995"/>
          </a:xfrm>
        </p:spPr>
        <p:txBody>
          <a:bodyPr/>
          <a:lstStyle/>
          <a:p>
            <a:r>
              <a:rPr lang="sr-Cyrl-RS" dirty="0"/>
              <a:t>Једначење сугласника по месту изговора врши се и када се алвеоларни сугласник Н нађе испред уснених сугласника Б и П. Тада он прелази у уснени сонант М.</a:t>
            </a:r>
          </a:p>
          <a:p>
            <a:r>
              <a:rPr lang="sr-Cyrl-RS" dirty="0"/>
              <a:t>стан – стамбени, храна – прехрамбени, одбрана – одбрамбени, зелен – зелембаћ... 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EBD1D-ACB6-4E34-BD11-9A4603BD2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064" y="4340401"/>
            <a:ext cx="2474223" cy="15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18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D8F8B-27F8-4562-BFE2-250C3B0EC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Једначење сугласника по месту изговора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709AF-BE97-46B6-BED8-2F78F9F1A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6"/>
            <a:ext cx="9905998" cy="3989995"/>
          </a:xfrm>
        </p:spPr>
        <p:txBody>
          <a:bodyPr/>
          <a:lstStyle/>
          <a:p>
            <a:r>
              <a:rPr lang="sr-Cyrl-RS" dirty="0"/>
              <a:t>Једначењу сугласника често претходе друге гласовне промене:</a:t>
            </a:r>
          </a:p>
          <a:p>
            <a:r>
              <a:rPr lang="sr-Cyrl-RS" dirty="0"/>
              <a:t>Јотовање: машћу, радошћу, жалошћу, грожђе, лишће...</a:t>
            </a:r>
          </a:p>
          <a:p>
            <a:r>
              <a:rPr lang="sr-Cyrl-RS" dirty="0"/>
              <a:t>Једначење сугласника по звучности: обрашчић, рашчешљати, ишчеткати...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0DDF2-4433-42AD-9FAA-070B043A8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554" y="4132386"/>
            <a:ext cx="3443752" cy="193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6C8BB-D88C-45EB-BFE0-DAE96630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Једначење сугласника по месту изговора – изузеци 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9654B-4922-4CE9-A0FE-D3E529CE9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ИЗЉУБИТИ, СЉУШТИТИ...</a:t>
            </a:r>
          </a:p>
          <a:p>
            <a:r>
              <a:rPr lang="sr-Cyrl-RS" dirty="0"/>
              <a:t>СТРАНПУТИЦА, ЈЕДАНПУТ, МАСКЕНБАЛ, ЦРВЕНПЕРКА...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6B935-F348-46B2-81AB-BCBEDCEB6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643" y="3548270"/>
            <a:ext cx="2862469" cy="1908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0D95C-133E-4CE3-86E0-9B0D479ED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745" y="3544863"/>
            <a:ext cx="3327469" cy="199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53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62F5F-08DF-421D-B801-B21C514F5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Губљење сугласника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72818-5E20-4A53-805A-37689B03B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57" y="1643270"/>
            <a:ext cx="10398054" cy="4744278"/>
          </a:xfrm>
        </p:spPr>
        <p:txBody>
          <a:bodyPr/>
          <a:lstStyle/>
          <a:p>
            <a:r>
              <a:rPr lang="sr-Cyrl-RS" dirty="0"/>
              <a:t>Губљење сугласника се врши када се нагомилају исти или слични сугласници или се створе сугласничке групе тешке за изговор.</a:t>
            </a:r>
          </a:p>
          <a:p>
            <a:r>
              <a:rPr lang="sr-Cyrl-RS" dirty="0"/>
              <a:t>ОТАЦ – ОЦА, СЛАДОЛЕД – СЛАДОЛЕЏИЈА...</a:t>
            </a:r>
          </a:p>
          <a:p>
            <a:r>
              <a:rPr lang="sr-Cyrl-RS" dirty="0"/>
              <a:t>БОЛЕСТАН – БОЛЕСНА, МАСТАН – МАСНА, ПОСТАН – ПОСНА; БОРАВИШНИ...</a:t>
            </a:r>
          </a:p>
          <a:p>
            <a:endParaRPr lang="sr-Cyrl-RS" dirty="0"/>
          </a:p>
          <a:p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3EF28-EBA4-4F35-8A99-71C9CBCE9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3" y="4075041"/>
            <a:ext cx="3101008" cy="1918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96306-D2B9-4280-9B9C-A4BE2D36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27" y="3763469"/>
            <a:ext cx="3917260" cy="222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48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3CED-A08C-4887-8C77-E95AC0505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1197030"/>
          </a:xfrm>
        </p:spPr>
        <p:txBody>
          <a:bodyPr/>
          <a:lstStyle/>
          <a:p>
            <a:r>
              <a:rPr lang="sr-Cyrl-RS" dirty="0"/>
              <a:t>ГУБЉЕЊЕ СУГЛАСНИКА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A02A7-5981-4E05-A7A9-5F34F4D48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70" y="2037452"/>
            <a:ext cx="10013742" cy="3727244"/>
          </a:xfrm>
        </p:spPr>
        <p:txBody>
          <a:bodyPr/>
          <a:lstStyle/>
          <a:p>
            <a:r>
              <a:rPr lang="sr-Cyrl-RS" dirty="0"/>
              <a:t>Губљењу сугласника често претходе друге гласовне промене:</a:t>
            </a:r>
          </a:p>
          <a:p>
            <a:r>
              <a:rPr lang="sr-Cyrl-RS" dirty="0"/>
              <a:t>Једначење сугласника по звучности: расветлити, педесет...</a:t>
            </a:r>
          </a:p>
          <a:p>
            <a:r>
              <a:rPr lang="sr-Cyrl-RS" dirty="0"/>
              <a:t>Једначење сугласника по месту изговора: беживотан...</a:t>
            </a:r>
          </a:p>
          <a:p>
            <a:r>
              <a:rPr lang="sr-Cyrl-RS" dirty="0"/>
              <a:t>Једначење сугласника по звучности и једначење сугласника по месту изговора: раширити, ишарати...</a:t>
            </a:r>
          </a:p>
          <a:p>
            <a:r>
              <a:rPr lang="sr-Cyrl-RS" dirty="0"/>
              <a:t>Непостојано а и сибиларизација: додатак – додаци, изузетак – изузеци, задатак – задаци...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BEED6-FD43-4536-9EC8-85D3CFF11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922" y="399152"/>
            <a:ext cx="2985673" cy="148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6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EC861-52BE-42A3-AC22-3AA0E6BD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ГУБЉЕЊЕ СУГЛАСНИКА - изузеци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74255-099E-44A6-A5FF-1D9C8ECF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0" y="1643270"/>
            <a:ext cx="10252282" cy="4784033"/>
          </a:xfrm>
        </p:spPr>
        <p:txBody>
          <a:bodyPr/>
          <a:lstStyle/>
          <a:p>
            <a:r>
              <a:rPr lang="sr-Cyrl-RS" dirty="0"/>
              <a:t>НАЈЈАЧИ, НАЈЈАСНИЈИ, НАЈЈЕФТИНИЈИ...</a:t>
            </a:r>
          </a:p>
          <a:p>
            <a:r>
              <a:rPr lang="sr-Cyrl-RS" dirty="0"/>
              <a:t>ВАННАСТАВНИ, ПОСТДИПЛОМСКИ, ДВАДЕСЕТТРЕЋИНА...</a:t>
            </a:r>
          </a:p>
          <a:p>
            <a:r>
              <a:rPr lang="sr-Cyrl-RS" dirty="0"/>
              <a:t>ПРОТЕСТНИ, КОНТРАСТНИ...</a:t>
            </a:r>
          </a:p>
          <a:p>
            <a:r>
              <a:rPr lang="sr-Cyrl-RS" dirty="0"/>
              <a:t>ПИЈАНИСТКИЊА, ВИОЛИНИСТКИЊА, ФИНАЛИСТКИЊА...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D004F-F7B2-49C2-9C34-50E061259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3948486"/>
            <a:ext cx="3209924" cy="1925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8C4098-CABB-4250-A39C-B5150BFD8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070" y="3948486"/>
            <a:ext cx="2093844" cy="20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0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3FAAA-19F7-4804-A6DE-AC5B87B0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Гласовне промене  - вежбање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E06EB-A6BF-4F02-A554-E1A9C807D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https://docs.google.com/forms/d/e/1FAIpQLSdcbiowzQKEmXzrYLvQbwohyL5tPxs6IWhKs7MBgBeSWQbhkw/viewform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E1805-C3E2-4CB6-B6CF-24F58110B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09" y="3247753"/>
            <a:ext cx="4200939" cy="2413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26FC31-7AB0-43EF-BC97-5FF50B808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496" y="3000719"/>
            <a:ext cx="2425148" cy="2299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C2D71D-AFA2-4040-8A04-A1A9218DE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956" y="711402"/>
            <a:ext cx="1388999" cy="138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24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0BC0-6B4C-4F3E-9E87-38A09EF9D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Непостојано 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54E2A-353F-4597-A7A5-777960241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69774"/>
            <a:ext cx="10133011" cy="4121427"/>
          </a:xfrm>
        </p:spPr>
        <p:txBody>
          <a:bodyPr>
            <a:normAutofit fontScale="92500" lnSpcReduction="20000"/>
          </a:bodyPr>
          <a:lstStyle/>
          <a:p>
            <a:r>
              <a:rPr lang="sr-Cyrl-RS" sz="3000" b="1" dirty="0"/>
              <a:t>Непостојано </a:t>
            </a:r>
            <a:r>
              <a:rPr lang="sr-Cyrl-RS" sz="3000" b="1" i="1" dirty="0">
                <a:solidFill>
                  <a:srgbClr val="FF0000"/>
                </a:solidFill>
              </a:rPr>
              <a:t>а</a:t>
            </a:r>
            <a:r>
              <a:rPr lang="sr-Cyrl-RS" sz="3000" b="1" dirty="0"/>
              <a:t> је самогласник </a:t>
            </a:r>
            <a:r>
              <a:rPr lang="sr-Cyrl-RS" sz="3000" b="1" i="1" dirty="0">
                <a:solidFill>
                  <a:srgbClr val="FF0000"/>
                </a:solidFill>
              </a:rPr>
              <a:t>а</a:t>
            </a:r>
            <a:r>
              <a:rPr lang="sr-Cyrl-RS" sz="3000" b="1" dirty="0"/>
              <a:t> који се у једним облицима речи јавља, а у другим облицима исте речи се губи.</a:t>
            </a:r>
          </a:p>
          <a:p>
            <a:r>
              <a:rPr lang="sr-Cyrl-RS" sz="3000" dirty="0"/>
              <a:t>п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с – пси – п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са, лан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ц – ланца – лан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ца, илегал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ц – илегалца – илегал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ца...</a:t>
            </a:r>
          </a:p>
          <a:p>
            <a:r>
              <a:rPr lang="sr-Cyrl-RS" sz="3000" dirty="0"/>
              <a:t>једро – јед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ра, стабло – стаб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ла, песма – пес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ма, сестра – сест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ра...</a:t>
            </a:r>
          </a:p>
          <a:p>
            <a:r>
              <a:rPr lang="sr-Cyrl-RS" sz="3000" dirty="0"/>
              <a:t>злат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н – златна, вед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р – ведра, моћ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н – моћна, доб</a:t>
            </a:r>
            <a:r>
              <a:rPr lang="sr-Cyrl-RS" sz="3000" dirty="0">
                <a:solidFill>
                  <a:srgbClr val="FF0000"/>
                </a:solidFill>
              </a:rPr>
              <a:t>а</a:t>
            </a:r>
            <a:r>
              <a:rPr lang="sr-Cyrl-RS" sz="3000" dirty="0"/>
              <a:t>р – добра...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87512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F9533-DA0C-4574-B962-DAA6D980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Непостојано 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50B2E-4C24-41B8-929F-80A3B495B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78677"/>
            <a:ext cx="9905998" cy="4112524"/>
          </a:xfrm>
        </p:spPr>
        <p:txBody>
          <a:bodyPr/>
          <a:lstStyle/>
          <a:p>
            <a:r>
              <a:rPr lang="sr-Cyrl-RS" sz="2800" dirty="0"/>
              <a:t>так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в – таква, как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в – каква, некак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в – некаква...</a:t>
            </a:r>
          </a:p>
          <a:p>
            <a:r>
              <a:rPr lang="sr-Cyrl-RS" sz="2800" dirty="0"/>
              <a:t>дош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о – дошла, иш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о – ишла, рек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о – рекла...</a:t>
            </a:r>
          </a:p>
          <a:p>
            <a:r>
              <a:rPr lang="sr-Cyrl-RS" sz="2800" dirty="0"/>
              <a:t>јес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м – јесмо, с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м – смо</a:t>
            </a:r>
          </a:p>
          <a:p>
            <a:r>
              <a:rPr lang="sr-Cyrl-RS" sz="2800" dirty="0"/>
              <a:t>јед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н – једног </a:t>
            </a:r>
          </a:p>
          <a:p>
            <a:r>
              <a:rPr lang="sr-Cyrl-RS" sz="2800" dirty="0"/>
              <a:t>с/с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, к/к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, пред/пред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, кроз/кроз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...</a:t>
            </a:r>
          </a:p>
          <a:p>
            <a:r>
              <a:rPr lang="sr-Cyrl-RS" sz="2800" dirty="0"/>
              <a:t>раз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брати, раз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знати, од</a:t>
            </a:r>
            <a:r>
              <a:rPr lang="sr-Cyrl-RS" sz="2800" dirty="0">
                <a:solidFill>
                  <a:srgbClr val="FF0000"/>
                </a:solidFill>
              </a:rPr>
              <a:t>а</a:t>
            </a:r>
            <a:r>
              <a:rPr lang="sr-Cyrl-RS" sz="2800" dirty="0"/>
              <a:t>брати...</a:t>
            </a:r>
          </a:p>
          <a:p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1F0AD-14FF-46AD-BFE0-2AB4FB840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226" y="3157247"/>
            <a:ext cx="2769706" cy="15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40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B548-B2B8-498A-8E3A-DD50777A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Непостојано 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75219-2B71-4906-BB88-0BFA0DB31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Разликуј непостојано </a:t>
            </a:r>
            <a:r>
              <a:rPr lang="sr-Cyrl-RS" i="1" dirty="0"/>
              <a:t>а</a:t>
            </a:r>
            <a:r>
              <a:rPr lang="sr-Cyrl-RS" dirty="0"/>
              <a:t> од наставка за облик: </a:t>
            </a:r>
            <a:r>
              <a:rPr lang="sr-Cyrl-RS" sz="4000" dirty="0"/>
              <a:t>МОМ</a:t>
            </a:r>
            <a:r>
              <a:rPr lang="sr-Cyrl-RS" sz="4000" dirty="0">
                <a:solidFill>
                  <a:srgbClr val="FF0000"/>
                </a:solidFill>
              </a:rPr>
              <a:t>А</a:t>
            </a:r>
            <a:r>
              <a:rPr lang="sr-Cyrl-RS" sz="4000" dirty="0"/>
              <a:t>К</a:t>
            </a:r>
            <a:r>
              <a:rPr lang="sr-Cyrl-RS" sz="4000" dirty="0">
                <a:solidFill>
                  <a:srgbClr val="00B050"/>
                </a:solidFill>
              </a:rPr>
              <a:t>А</a:t>
            </a:r>
          </a:p>
          <a:p>
            <a:endParaRPr lang="sr-Cyrl-RS" sz="4000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14249B-ED25-408A-8389-E2A5E4685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339" y="3084446"/>
            <a:ext cx="2796208" cy="25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7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ED419-68CD-46F4-9AD7-C038225A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Промена </a:t>
            </a:r>
            <a:r>
              <a:rPr lang="sr-Cyrl-RS" i="1" dirty="0"/>
              <a:t>л</a:t>
            </a:r>
            <a:r>
              <a:rPr lang="sr-Cyrl-RS" dirty="0"/>
              <a:t> у </a:t>
            </a:r>
            <a:r>
              <a:rPr lang="sr-Cyrl-RS" i="1" dirty="0"/>
              <a:t>о</a:t>
            </a:r>
            <a:endParaRPr lang="sr-Latn-R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169B6-8E7F-4ED8-9217-2E17ED226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96" y="2249486"/>
            <a:ext cx="10159515" cy="4151313"/>
          </a:xfrm>
        </p:spPr>
        <p:txBody>
          <a:bodyPr>
            <a:normAutofit lnSpcReduction="10000"/>
          </a:bodyPr>
          <a:lstStyle/>
          <a:p>
            <a:r>
              <a:rPr lang="sr-Cyrl-RS" dirty="0"/>
              <a:t>Промена </a:t>
            </a:r>
            <a:r>
              <a:rPr lang="sr-Cyrl-RS" i="1" dirty="0"/>
              <a:t>л</a:t>
            </a:r>
            <a:r>
              <a:rPr lang="sr-Cyrl-RS" dirty="0"/>
              <a:t> у </a:t>
            </a:r>
            <a:r>
              <a:rPr lang="sr-Cyrl-RS" i="1" dirty="0"/>
              <a:t>о</a:t>
            </a:r>
            <a:r>
              <a:rPr lang="sr-Cyrl-RS" dirty="0"/>
              <a:t> је гласовна промена која се одиграла крајем 14. века у српском језику, када је свако </a:t>
            </a:r>
            <a:r>
              <a:rPr lang="sr-Cyrl-RS" i="1" dirty="0"/>
              <a:t>л</a:t>
            </a:r>
            <a:r>
              <a:rPr lang="sr-Cyrl-RS" dirty="0"/>
              <a:t> на крају слога или речи прешло у </a:t>
            </a:r>
            <a:r>
              <a:rPr lang="sr-Cyrl-RS" i="1" dirty="0"/>
              <a:t>о</a:t>
            </a:r>
            <a:r>
              <a:rPr lang="sr-Cyrl-RS" dirty="0"/>
              <a:t>.</a:t>
            </a:r>
          </a:p>
          <a:p>
            <a:r>
              <a:rPr lang="sr-Cyrl-RS" dirty="0"/>
              <a:t>ПРИЧАО – ПРИЧАЛА, ЧИТАО – ЧИТАЛА...</a:t>
            </a:r>
          </a:p>
          <a:p>
            <a:r>
              <a:rPr lang="sr-Cyrl-RS" dirty="0"/>
              <a:t>ЧИТАЛАЦ – ЧИТАОЦА – ЧИТАОЦИ – ЧИТАЛАЦА</a:t>
            </a:r>
          </a:p>
          <a:p>
            <a:r>
              <a:rPr lang="sr-Cyrl-RS" dirty="0"/>
              <a:t>ПРЕДЕО – ПРЕДЕЛА, ПОСАО – ПОСЛА....</a:t>
            </a:r>
          </a:p>
          <a:p>
            <a:r>
              <a:rPr lang="sr-Cyrl-RS" dirty="0"/>
              <a:t>ВЕСЕО – ВЕСЕЛА, ДЕБЕО – ДЕБЕЛА...</a:t>
            </a:r>
          </a:p>
          <a:p>
            <a:r>
              <a:rPr lang="sr-Cyrl-RS" dirty="0"/>
              <a:t>УЧИОНИЦА, РАДИОНИЦА, ЧИТАОНИЦА...</a:t>
            </a:r>
          </a:p>
          <a:p>
            <a:r>
              <a:rPr lang="sr-Cyrl-RS" dirty="0"/>
              <a:t>СЕОБА, ДЕОБА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916F7-2B92-4820-AD03-7BD4EC91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636" y="3422968"/>
            <a:ext cx="2869094" cy="220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47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1F12-3510-4ADE-8E0A-CED4427F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solidFill>
                  <a:srgbClr val="C00000"/>
                </a:solidFill>
              </a:rPr>
              <a:t>ПРОМЕНА </a:t>
            </a:r>
            <a:r>
              <a:rPr lang="sr-Cyrl-RS" i="1" dirty="0">
                <a:solidFill>
                  <a:srgbClr val="C00000"/>
                </a:solidFill>
              </a:rPr>
              <a:t>Л</a:t>
            </a:r>
            <a:r>
              <a:rPr lang="sr-Cyrl-RS" dirty="0">
                <a:solidFill>
                  <a:srgbClr val="C00000"/>
                </a:solidFill>
              </a:rPr>
              <a:t> у </a:t>
            </a:r>
            <a:r>
              <a:rPr lang="sr-Cyrl-RS" i="1" dirty="0">
                <a:solidFill>
                  <a:srgbClr val="C00000"/>
                </a:solidFill>
              </a:rPr>
              <a:t>о</a:t>
            </a:r>
            <a:r>
              <a:rPr lang="sr-Cyrl-RS" dirty="0">
                <a:solidFill>
                  <a:srgbClr val="C00000"/>
                </a:solidFill>
              </a:rPr>
              <a:t> – изузеци </a:t>
            </a:r>
            <a:endParaRPr lang="sr-Latn-R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4C470-90A4-4908-A836-30D543CDF391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sr-Cyrl-RS" sz="2800" dirty="0"/>
              <a:t>ШКОЛСКИ, СИЛНИ, БОЛ, ЖАЛБА</a:t>
            </a:r>
          </a:p>
          <a:p>
            <a:r>
              <a:rPr lang="sr-Cyrl-RS" sz="2800" dirty="0"/>
              <a:t>ФУДБАЛ, ЖУРНАЛ, МОНОПОЛ, КАНАЛ</a:t>
            </a:r>
          </a:p>
          <a:p>
            <a:r>
              <a:rPr lang="sr-Cyrl-RS" sz="2800" dirty="0"/>
              <a:t>СТРЕЛАЦ, ИЛЕГАЛАЦ</a:t>
            </a:r>
          </a:p>
          <a:p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48038F-A702-4259-AAAF-FB4F31082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939" y="2938669"/>
            <a:ext cx="1865243" cy="1865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FD475E-1F68-4DE1-A760-0BE947F07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939" y="291859"/>
            <a:ext cx="1613037" cy="1613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B2313B-BAF7-4630-85FE-8F121AE6E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789" y="3804675"/>
            <a:ext cx="1865243" cy="99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0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FC76A-8B3A-48C8-B037-AC9398AF5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палатализација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C284F-31A9-4C78-A0CB-086C7F3A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9905998" cy="3223661"/>
          </a:xfrm>
        </p:spPr>
        <p:txBody>
          <a:bodyPr/>
          <a:lstStyle/>
          <a:p>
            <a:r>
              <a:rPr lang="sr-Cyrl-RS" dirty="0"/>
              <a:t>Палатализација је гласовна промена по којој су задњонепчани сугласници </a:t>
            </a:r>
            <a:r>
              <a:rPr lang="sr-Cyrl-RS" dirty="0">
                <a:solidFill>
                  <a:srgbClr val="C00000"/>
                </a:solidFill>
              </a:rPr>
              <a:t>К, Г, Х </a:t>
            </a:r>
            <a:r>
              <a:rPr lang="sr-Cyrl-RS" dirty="0"/>
              <a:t>испред Е, И и непостојаног а замењени предњонепчаним сугласницима </a:t>
            </a:r>
            <a:r>
              <a:rPr lang="sr-Cyrl-RS" dirty="0">
                <a:solidFill>
                  <a:srgbClr val="C00000"/>
                </a:solidFill>
              </a:rPr>
              <a:t>Ч</a:t>
            </a:r>
            <a:r>
              <a:rPr lang="sr-Cyrl-RS" dirty="0"/>
              <a:t>, </a:t>
            </a:r>
            <a:r>
              <a:rPr lang="sr-Cyrl-RS" dirty="0">
                <a:solidFill>
                  <a:srgbClr val="C00000"/>
                </a:solidFill>
              </a:rPr>
              <a:t>Ж</a:t>
            </a:r>
            <a:r>
              <a:rPr lang="sr-Cyrl-RS" dirty="0"/>
              <a:t> и </a:t>
            </a:r>
            <a:r>
              <a:rPr lang="sr-Cyrl-RS" dirty="0">
                <a:solidFill>
                  <a:srgbClr val="C00000"/>
                </a:solidFill>
              </a:rPr>
              <a:t>Ш</a:t>
            </a:r>
            <a:r>
              <a:rPr lang="sr-Cyrl-RS" dirty="0"/>
              <a:t>.</a:t>
            </a:r>
          </a:p>
          <a:p>
            <a:r>
              <a:rPr lang="sr-Cyrl-RS" dirty="0"/>
              <a:t>УЧЕНИ</a:t>
            </a:r>
            <a:r>
              <a:rPr lang="sr-Cyrl-RS" dirty="0">
                <a:solidFill>
                  <a:srgbClr val="C00000"/>
                </a:solidFill>
              </a:rPr>
              <a:t>К</a:t>
            </a:r>
            <a:r>
              <a:rPr lang="sr-Cyrl-RS" dirty="0"/>
              <a:t> – УЧЕНИ</a:t>
            </a:r>
            <a:r>
              <a:rPr lang="sr-Cyrl-RS" dirty="0">
                <a:solidFill>
                  <a:srgbClr val="C00000"/>
                </a:solidFill>
              </a:rPr>
              <a:t>Ч</a:t>
            </a:r>
            <a:r>
              <a:rPr lang="sr-Cyrl-RS" dirty="0"/>
              <a:t>Е, ДРУ</a:t>
            </a:r>
            <a:r>
              <a:rPr lang="sr-Cyrl-RS" dirty="0">
                <a:solidFill>
                  <a:srgbClr val="C00000"/>
                </a:solidFill>
              </a:rPr>
              <a:t>Г</a:t>
            </a:r>
            <a:r>
              <a:rPr lang="sr-Cyrl-RS" dirty="0"/>
              <a:t> – ДРУ</a:t>
            </a:r>
            <a:r>
              <a:rPr lang="sr-Cyrl-RS" dirty="0">
                <a:solidFill>
                  <a:srgbClr val="C00000"/>
                </a:solidFill>
              </a:rPr>
              <a:t>Ж</a:t>
            </a:r>
            <a:r>
              <a:rPr lang="sr-Cyrl-RS" dirty="0"/>
              <a:t>Е, ДУ</a:t>
            </a:r>
            <a:r>
              <a:rPr lang="sr-Cyrl-RS" dirty="0">
                <a:solidFill>
                  <a:srgbClr val="C00000"/>
                </a:solidFill>
              </a:rPr>
              <a:t>Х</a:t>
            </a:r>
            <a:r>
              <a:rPr lang="sr-Cyrl-RS" dirty="0"/>
              <a:t> – ДУ</a:t>
            </a:r>
            <a:r>
              <a:rPr lang="sr-Cyrl-RS" dirty="0">
                <a:solidFill>
                  <a:srgbClr val="C00000"/>
                </a:solidFill>
              </a:rPr>
              <a:t>Ш</a:t>
            </a:r>
            <a:r>
              <a:rPr lang="sr-Cyrl-RS" dirty="0"/>
              <a:t>Е</a:t>
            </a:r>
          </a:p>
          <a:p>
            <a:r>
              <a:rPr lang="sr-Cyrl-RS" dirty="0"/>
              <a:t>СЕ</a:t>
            </a:r>
            <a:r>
              <a:rPr lang="sr-Cyrl-RS" dirty="0">
                <a:solidFill>
                  <a:srgbClr val="C00000"/>
                </a:solidFill>
              </a:rPr>
              <a:t>Ч</a:t>
            </a:r>
            <a:r>
              <a:rPr lang="sr-Cyrl-RS" dirty="0"/>
              <a:t>ЕМ, ПЕ</a:t>
            </a:r>
            <a:r>
              <a:rPr lang="sr-Cyrl-RS" dirty="0">
                <a:solidFill>
                  <a:srgbClr val="C00000"/>
                </a:solidFill>
              </a:rPr>
              <a:t>Ч</a:t>
            </a:r>
            <a:r>
              <a:rPr lang="sr-Cyrl-RS" dirty="0"/>
              <a:t>ЕМ, ТЕ</a:t>
            </a:r>
            <a:r>
              <a:rPr lang="sr-Cyrl-RS" dirty="0">
                <a:solidFill>
                  <a:srgbClr val="C00000"/>
                </a:solidFill>
              </a:rPr>
              <a:t>Ч</a:t>
            </a:r>
            <a:r>
              <a:rPr lang="sr-Cyrl-RS" dirty="0"/>
              <a:t>ЕМ... (од сећи: сек-, пећи: пек-, тећи: тек-)</a:t>
            </a:r>
          </a:p>
          <a:p>
            <a:r>
              <a:rPr lang="sr-Cyrl-RS" dirty="0"/>
              <a:t>КЊИ</a:t>
            </a:r>
            <a:r>
              <a:rPr lang="sr-Cyrl-RS" dirty="0">
                <a:solidFill>
                  <a:srgbClr val="C00000"/>
                </a:solidFill>
              </a:rPr>
              <a:t>Г</a:t>
            </a:r>
            <a:r>
              <a:rPr lang="sr-Cyrl-RS" dirty="0"/>
              <a:t>А – КЊИ</a:t>
            </a:r>
            <a:r>
              <a:rPr lang="sr-Cyrl-RS" dirty="0">
                <a:solidFill>
                  <a:srgbClr val="C00000"/>
                </a:solidFill>
              </a:rPr>
              <a:t>Ж</a:t>
            </a:r>
            <a:r>
              <a:rPr lang="sr-Cyrl-RS" dirty="0"/>
              <a:t>ИЦА, БО</a:t>
            </a:r>
            <a:r>
              <a:rPr lang="sr-Cyrl-RS" dirty="0">
                <a:solidFill>
                  <a:srgbClr val="C00000"/>
                </a:solidFill>
              </a:rPr>
              <a:t>Г</a:t>
            </a:r>
            <a:r>
              <a:rPr lang="sr-Cyrl-RS" dirty="0"/>
              <a:t> – БО</a:t>
            </a:r>
            <a:r>
              <a:rPr lang="sr-Cyrl-RS" dirty="0">
                <a:solidFill>
                  <a:srgbClr val="C00000"/>
                </a:solidFill>
              </a:rPr>
              <a:t>Ж</a:t>
            </a:r>
            <a:r>
              <a:rPr lang="sr-Cyrl-RS" dirty="0"/>
              <a:t>ИЋ, ВЛА</a:t>
            </a:r>
            <a:r>
              <a:rPr lang="sr-Cyrl-RS" dirty="0">
                <a:solidFill>
                  <a:srgbClr val="C00000"/>
                </a:solidFill>
              </a:rPr>
              <a:t>Г</a:t>
            </a:r>
            <a:r>
              <a:rPr lang="sr-Cyrl-RS" dirty="0"/>
              <a:t>А – ВЛАЖАН, ДА</a:t>
            </a:r>
            <a:r>
              <a:rPr lang="sr-Cyrl-RS" dirty="0">
                <a:solidFill>
                  <a:srgbClr val="C00000"/>
                </a:solidFill>
              </a:rPr>
              <a:t>Х</a:t>
            </a:r>
            <a:r>
              <a:rPr lang="sr-Cyrl-RS" dirty="0"/>
              <a:t> - ДА</a:t>
            </a:r>
            <a:r>
              <a:rPr lang="sr-Cyrl-RS" dirty="0">
                <a:solidFill>
                  <a:srgbClr val="C00000"/>
                </a:solidFill>
              </a:rPr>
              <a:t>Ш</a:t>
            </a:r>
            <a:r>
              <a:rPr lang="sr-Cyrl-RS" dirty="0"/>
              <a:t>АК</a:t>
            </a:r>
          </a:p>
          <a:p>
            <a:pPr marL="0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862130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9ECC1-9503-4C0E-88DA-C7DC840A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палатализација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B1327-A7E9-4568-A29B-F83C95555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Резултат палатализације је и замена зубних сугласника </a:t>
            </a:r>
            <a:r>
              <a:rPr lang="sr-Cyrl-RS" dirty="0">
                <a:solidFill>
                  <a:srgbClr val="C00000"/>
                </a:solidFill>
              </a:rPr>
              <a:t>Ц</a:t>
            </a:r>
            <a:r>
              <a:rPr lang="sr-Cyrl-RS" dirty="0"/>
              <a:t> и </a:t>
            </a:r>
            <a:r>
              <a:rPr lang="sr-Cyrl-RS" dirty="0">
                <a:solidFill>
                  <a:srgbClr val="C00000"/>
                </a:solidFill>
              </a:rPr>
              <a:t>З</a:t>
            </a:r>
            <a:r>
              <a:rPr lang="sr-Cyrl-RS" dirty="0"/>
              <a:t> предњонепчаним сугласницима </a:t>
            </a:r>
            <a:r>
              <a:rPr lang="sr-Cyrl-RS" dirty="0">
                <a:solidFill>
                  <a:srgbClr val="C00000"/>
                </a:solidFill>
              </a:rPr>
              <a:t>Ч</a:t>
            </a:r>
            <a:r>
              <a:rPr lang="sr-Cyrl-RS" dirty="0"/>
              <a:t> и </a:t>
            </a:r>
            <a:r>
              <a:rPr lang="sr-Cyrl-RS" dirty="0">
                <a:solidFill>
                  <a:srgbClr val="C00000"/>
                </a:solidFill>
              </a:rPr>
              <a:t>Ж</a:t>
            </a:r>
            <a:r>
              <a:rPr lang="sr-Cyrl-RS" dirty="0"/>
              <a:t>.</a:t>
            </a:r>
          </a:p>
          <a:p>
            <a:r>
              <a:rPr lang="sr-Cyrl-RS" dirty="0"/>
              <a:t>ЗЕ</a:t>
            </a:r>
            <a:r>
              <a:rPr lang="sr-Cyrl-RS" dirty="0">
                <a:solidFill>
                  <a:srgbClr val="C00000"/>
                </a:solidFill>
              </a:rPr>
              <a:t>Ц</a:t>
            </a:r>
            <a:r>
              <a:rPr lang="sr-Cyrl-RS" dirty="0"/>
              <a:t> – ЗЕ</a:t>
            </a:r>
            <a:r>
              <a:rPr lang="sr-Cyrl-RS" dirty="0">
                <a:solidFill>
                  <a:srgbClr val="C00000"/>
                </a:solidFill>
              </a:rPr>
              <a:t>Ц</a:t>
            </a:r>
            <a:r>
              <a:rPr lang="sr-Cyrl-RS" dirty="0"/>
              <a:t>Е- ЗЕ</a:t>
            </a:r>
            <a:r>
              <a:rPr lang="sr-Cyrl-RS" dirty="0">
                <a:solidFill>
                  <a:srgbClr val="C00000"/>
                </a:solidFill>
              </a:rPr>
              <a:t>Ч</a:t>
            </a:r>
            <a:r>
              <a:rPr lang="sr-Cyrl-RS" dirty="0"/>
              <a:t>ИЋ, ПТИ</a:t>
            </a:r>
            <a:r>
              <a:rPr lang="sr-Cyrl-RS" dirty="0">
                <a:solidFill>
                  <a:srgbClr val="C00000"/>
                </a:solidFill>
              </a:rPr>
              <a:t>Ц</a:t>
            </a:r>
            <a:r>
              <a:rPr lang="sr-Cyrl-RS" dirty="0"/>
              <a:t>А – ПТИ</a:t>
            </a:r>
            <a:r>
              <a:rPr lang="sr-Cyrl-RS" dirty="0">
                <a:solidFill>
                  <a:srgbClr val="C00000"/>
                </a:solidFill>
              </a:rPr>
              <a:t>Ч</a:t>
            </a:r>
            <a:r>
              <a:rPr lang="sr-Cyrl-RS" dirty="0"/>
              <a:t>ИЦА, МИЛИ</a:t>
            </a:r>
            <a:r>
              <a:rPr lang="sr-Cyrl-RS" dirty="0">
                <a:solidFill>
                  <a:srgbClr val="C00000"/>
                </a:solidFill>
              </a:rPr>
              <a:t>Ц</a:t>
            </a:r>
            <a:r>
              <a:rPr lang="sr-Cyrl-RS" dirty="0"/>
              <a:t>А – МИЛИ</a:t>
            </a:r>
            <a:r>
              <a:rPr lang="sr-Cyrl-RS" dirty="0">
                <a:solidFill>
                  <a:srgbClr val="C00000"/>
                </a:solidFill>
              </a:rPr>
              <a:t>Ч</a:t>
            </a:r>
            <a:r>
              <a:rPr lang="sr-Cyrl-RS" dirty="0"/>
              <a:t>ИН...</a:t>
            </a:r>
          </a:p>
          <a:p>
            <a:r>
              <a:rPr lang="sr-Cyrl-RS" dirty="0"/>
              <a:t>КНЕ</a:t>
            </a:r>
            <a:r>
              <a:rPr lang="sr-Cyrl-RS" dirty="0">
                <a:solidFill>
                  <a:srgbClr val="C00000"/>
                </a:solidFill>
              </a:rPr>
              <a:t>З</a:t>
            </a:r>
            <a:r>
              <a:rPr lang="sr-Cyrl-RS" dirty="0"/>
              <a:t>- КНЕ</a:t>
            </a:r>
            <a:r>
              <a:rPr lang="sr-Cyrl-RS" dirty="0">
                <a:solidFill>
                  <a:srgbClr val="C00000"/>
                </a:solidFill>
              </a:rPr>
              <a:t>Ж</a:t>
            </a:r>
            <a:r>
              <a:rPr lang="sr-Cyrl-RS" dirty="0"/>
              <a:t>Е – КНЕ</a:t>
            </a:r>
            <a:r>
              <a:rPr lang="sr-Cyrl-RS" dirty="0">
                <a:solidFill>
                  <a:srgbClr val="C00000"/>
                </a:solidFill>
              </a:rPr>
              <a:t>Ж</a:t>
            </a:r>
            <a:r>
              <a:rPr lang="sr-Cyrl-RS" dirty="0"/>
              <a:t>ЕВ – КНЕ</a:t>
            </a:r>
            <a:r>
              <a:rPr lang="sr-Cyrl-RS" dirty="0">
                <a:solidFill>
                  <a:srgbClr val="C00000"/>
                </a:solidFill>
              </a:rPr>
              <a:t>Ж</a:t>
            </a:r>
            <a:r>
              <a:rPr lang="sr-Cyrl-RS" dirty="0"/>
              <a:t>ЕВИНА...</a:t>
            </a:r>
            <a:endParaRPr lang="sr-Latn-R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39267-0D0D-4315-871F-3CAD7E752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409" y="4014935"/>
            <a:ext cx="2968487" cy="1696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540580-8978-47E6-A755-CA7C0D318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1" y="627478"/>
            <a:ext cx="2628569" cy="147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508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1046</TotalTime>
  <Words>1209</Words>
  <Application>Microsoft Office PowerPoint</Application>
  <PresentationFormat>Widescreen</PresentationFormat>
  <Paragraphs>125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Tw Cen MT</vt:lpstr>
      <vt:lpstr>Circuit</vt:lpstr>
      <vt:lpstr>Гласовне промене</vt:lpstr>
      <vt:lpstr>Пласовне промене</vt:lpstr>
      <vt:lpstr>Непостојано а</vt:lpstr>
      <vt:lpstr>Непостојано а</vt:lpstr>
      <vt:lpstr>Непостојано а</vt:lpstr>
      <vt:lpstr>Промена л у о</vt:lpstr>
      <vt:lpstr>ПРОМЕНА Л у о – изузеци </vt:lpstr>
      <vt:lpstr>палатализација</vt:lpstr>
      <vt:lpstr>палатализација</vt:lpstr>
      <vt:lpstr>Палатализација – изузеци </vt:lpstr>
      <vt:lpstr>СИБИЛАРИЗАЦИЈА</vt:lpstr>
      <vt:lpstr>СИБИЛАРИЗАЦИЈА – изузеци </vt:lpstr>
      <vt:lpstr>јотовање</vt:lpstr>
      <vt:lpstr>јотовање</vt:lpstr>
      <vt:lpstr>јотовање</vt:lpstr>
      <vt:lpstr>Јотовање – изузеци </vt:lpstr>
      <vt:lpstr>Једначење сугласника по звучности</vt:lpstr>
      <vt:lpstr>Једначење сугласника по звучности</vt:lpstr>
      <vt:lpstr>Једначење сугласника по звучности – изузеци </vt:lpstr>
      <vt:lpstr>Једначење сугласника по месту изговора</vt:lpstr>
      <vt:lpstr>Једначење сугласника по месту изговора</vt:lpstr>
      <vt:lpstr>Једначење сугласника по месту изговора</vt:lpstr>
      <vt:lpstr>Једначење сугласника по месту изговора – изузеци </vt:lpstr>
      <vt:lpstr>Губљење сугласника</vt:lpstr>
      <vt:lpstr>ГУБЉЕЊЕ СУГЛАСНИКА</vt:lpstr>
      <vt:lpstr>ГУБЉЕЊЕ СУГЛАСНИКА - изузеци</vt:lpstr>
      <vt:lpstr>Гласовне промене  - вежбање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Гласовне промене</dc:title>
  <dc:creator>Miljana</dc:creator>
  <cp:lastModifiedBy>Milos Stepanoski</cp:lastModifiedBy>
  <cp:revision>33</cp:revision>
  <dcterms:created xsi:type="dcterms:W3CDTF">2021-03-19T11:21:58Z</dcterms:created>
  <dcterms:modified xsi:type="dcterms:W3CDTF">2024-03-07T15:39:13Z</dcterms:modified>
</cp:coreProperties>
</file>