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69"/>
  </p:notesMasterIdLst>
  <p:sldIdLst>
    <p:sldId id="348" r:id="rId2"/>
    <p:sldId id="349" r:id="rId3"/>
    <p:sldId id="350" r:id="rId4"/>
    <p:sldId id="351" r:id="rId5"/>
    <p:sldId id="306" r:id="rId6"/>
    <p:sldId id="307" r:id="rId7"/>
    <p:sldId id="262" r:id="rId8"/>
    <p:sldId id="308" r:id="rId9"/>
    <p:sldId id="264" r:id="rId10"/>
    <p:sldId id="291" r:id="rId11"/>
    <p:sldId id="310" r:id="rId12"/>
    <p:sldId id="363" r:id="rId13"/>
    <p:sldId id="311" r:id="rId14"/>
    <p:sldId id="312" r:id="rId15"/>
    <p:sldId id="314" r:id="rId16"/>
    <p:sldId id="313" r:id="rId17"/>
    <p:sldId id="364" r:id="rId18"/>
    <p:sldId id="293" r:id="rId19"/>
    <p:sldId id="295" r:id="rId20"/>
    <p:sldId id="315" r:id="rId21"/>
    <p:sldId id="316" r:id="rId22"/>
    <p:sldId id="354" r:id="rId23"/>
    <p:sldId id="319" r:id="rId24"/>
    <p:sldId id="297" r:id="rId25"/>
    <p:sldId id="320" r:id="rId26"/>
    <p:sldId id="322" r:id="rId27"/>
    <p:sldId id="323" r:id="rId28"/>
    <p:sldId id="324" r:id="rId29"/>
    <p:sldId id="321" r:id="rId30"/>
    <p:sldId id="355" r:id="rId31"/>
    <p:sldId id="356" r:id="rId32"/>
    <p:sldId id="317" r:id="rId33"/>
    <p:sldId id="361" r:id="rId34"/>
    <p:sldId id="362" r:id="rId35"/>
    <p:sldId id="352" r:id="rId36"/>
    <p:sldId id="357" r:id="rId37"/>
    <p:sldId id="359" r:id="rId38"/>
    <p:sldId id="282" r:id="rId39"/>
    <p:sldId id="287" r:id="rId40"/>
    <p:sldId id="327" r:id="rId41"/>
    <p:sldId id="328" r:id="rId42"/>
    <p:sldId id="329" r:id="rId43"/>
    <p:sldId id="284" r:id="rId44"/>
    <p:sldId id="344" r:id="rId45"/>
    <p:sldId id="346" r:id="rId46"/>
    <p:sldId id="345" r:id="rId47"/>
    <p:sldId id="330" r:id="rId48"/>
    <p:sldId id="347" r:id="rId49"/>
    <p:sldId id="353" r:id="rId50"/>
    <p:sldId id="289" r:id="rId51"/>
    <p:sldId id="358" r:id="rId52"/>
    <p:sldId id="285" r:id="rId53"/>
    <p:sldId id="309" r:id="rId54"/>
    <p:sldId id="325" r:id="rId55"/>
    <p:sldId id="343" r:id="rId56"/>
    <p:sldId id="360" r:id="rId57"/>
    <p:sldId id="366" r:id="rId58"/>
    <p:sldId id="331" r:id="rId59"/>
    <p:sldId id="332" r:id="rId60"/>
    <p:sldId id="339" r:id="rId61"/>
    <p:sldId id="333" r:id="rId62"/>
    <p:sldId id="340" r:id="rId63"/>
    <p:sldId id="334" r:id="rId64"/>
    <p:sldId id="341" r:id="rId65"/>
    <p:sldId id="337" r:id="rId66"/>
    <p:sldId id="342" r:id="rId67"/>
    <p:sldId id="338" r:id="rId68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549" autoAdjust="0"/>
  </p:normalViewPr>
  <p:slideViewPr>
    <p:cSldViewPr>
      <p:cViewPr varScale="1">
        <p:scale>
          <a:sx n="90" d="100"/>
          <a:sy n="90" d="100"/>
        </p:scale>
        <p:origin x="816" y="-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739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0981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927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0ECC-0C8F-441F-B640-C18EE28B9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5C185-1AF7-41E7-901A-F38B193B2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7F88A-4A7F-409C-B582-BD02D5756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094BB-A394-4957-A351-883FE1E28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9E78B-B07B-47C5-B5ED-B7BE2B8D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r" sz="1300" smtClean="0">
                <a:solidFill>
                  <a:schemeClr val="lt1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sr" sz="13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006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C104-F6AD-4C0D-9BE9-FDEE4D7FD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F111F5-1E11-46B6-AF21-63471E408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415E6-168A-4A49-9906-B3E791D2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F40C1-C910-48A8-97DE-F266C1E0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3BE3E-2DF9-4EFF-9FE2-957538EA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r" sz="1300" smtClean="0">
                <a:solidFill>
                  <a:schemeClr val="lt1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sr" sz="13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142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2EC491-12E7-48A1-AA99-75E53264F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E59AC-4C9E-4536-A6BD-650B195C6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94951-EED2-47F3-9FE0-4C707A40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1EC0A-7556-4DFD-98CE-777C5EFB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1FF8E-D7B2-46CB-9A3E-FD54D7C5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r" sz="1300" smtClean="0">
                <a:solidFill>
                  <a:schemeClr val="lt1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sr" sz="13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72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r"/>
              <a:pPr lvl="0">
                <a:spcBef>
                  <a:spcPts val="0"/>
                </a:spcBef>
                <a:buNone/>
              </a:pPr>
              <a:t>‹#›</a:t>
            </a:fld>
            <a:endParaRPr lang="sr"/>
          </a:p>
        </p:txBody>
      </p:sp>
    </p:spTree>
    <p:extLst>
      <p:ext uri="{BB962C8B-B14F-4D97-AF65-F5344CB8AC3E}">
        <p14:creationId xmlns:p14="http://schemas.microsoft.com/office/powerpoint/2010/main" val="135283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8C03A-1C7A-4859-AB7F-486255D7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92CBD-9311-4BA9-B531-F78E250B5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126AA-BEE3-4913-A399-8D730763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A48F-124C-4E56-A2BB-2F5DA9C2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8DC6E-A2A9-4FBD-8C8B-C0BBC01F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r" sz="1300" smtClean="0">
                <a:solidFill>
                  <a:schemeClr val="lt1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sr" sz="13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051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BF72-F641-4C57-B0CE-6C0B81E5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5986F-8E23-4465-9ED7-8DF599A50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1C504-C0C7-4F69-BE4B-6B215793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7C663-2A02-4185-9670-EFAE431B6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776BB-878D-436F-972A-357AC681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r" sz="1300" smtClean="0">
                <a:solidFill>
                  <a:schemeClr val="lt1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sr" sz="13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4990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43DC0-FF9A-4E40-A6BE-611659FB3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6DED4-C813-451E-8D97-F8146CD76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9B6D-2B8A-463C-8465-73B5FDF85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B0746-9E4D-4115-9CD9-5D885913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DDE84-DFA5-4D4B-B7CD-D75C3E06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2C93B-3DCE-417D-A62F-9B178A3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r" sz="1300" smtClean="0">
                <a:solidFill>
                  <a:schemeClr val="lt1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sr" sz="13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680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AC6EC-BE20-4C47-B6AB-CAB0C8FED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EFEE9-7252-43D9-B256-F028BCD2A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DCBB4-962A-4187-8791-7A8D258D4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1728EE-46C6-4D5B-B1B9-BF796C947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22AFBA-CCAB-405F-A79D-CE25D5726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ED2A8-E7F6-430F-9C90-EBD49F2F1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73E2C2-6E0B-43E7-9742-80FCA947B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032A97-EE40-4602-9A4B-70C523C43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r" sz="1300" smtClean="0">
                <a:solidFill>
                  <a:schemeClr val="lt1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sr" sz="13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69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74C7-84E4-4F8D-A057-C54FECA86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BF60B-1E2F-4FC3-A3CC-0EA869245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6DCC8-40E6-42B1-892B-A1F81E78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4D3BD-51CD-465F-ABC9-825926E1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r" sz="1300" smtClean="0">
                <a:solidFill>
                  <a:schemeClr val="lt1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sr" sz="13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6896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3F6DE-4D09-4848-A4A8-9A6C7D0C6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D83A27-C733-461E-9514-50BCE972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DC3B2-9CB9-4F7D-B3B4-E7C6D67E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r" smtClean="0"/>
              <a:pPr lvl="0">
                <a:spcBef>
                  <a:spcPts val="0"/>
                </a:spcBef>
                <a:buNone/>
              </a:pPr>
              <a:t>‹#›</a:t>
            </a:fld>
            <a:endParaRPr lang="sr"/>
          </a:p>
        </p:txBody>
      </p:sp>
    </p:spTree>
    <p:extLst>
      <p:ext uri="{BB962C8B-B14F-4D97-AF65-F5344CB8AC3E}">
        <p14:creationId xmlns:p14="http://schemas.microsoft.com/office/powerpoint/2010/main" val="252997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7403-B64B-49B3-936D-43785074D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C3874-8B2E-46D5-AC37-A4D6BC6D8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893F-B5A0-48EA-8424-172CEC723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7FA00-2E3E-4FF3-BF17-435A25828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3F36D-4FF2-4543-8DA8-6252E6C1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88E9A-E06A-4720-B0EB-E980F62A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r" sz="1300" smtClean="0">
                <a:solidFill>
                  <a:schemeClr val="lt1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sr" sz="13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703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18295-AED1-4016-9D5A-90DDF06AE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27998-DF30-43D6-A93D-EA6D73F9C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64606-6C08-4CF6-8A84-D85238397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16768-E67C-4C81-96AB-4D5358E19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96173-EAE3-43DB-886F-088C8F6F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566F9-1A88-4665-A416-C04FA793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r" sz="1300" smtClean="0">
                <a:solidFill>
                  <a:schemeClr val="lt1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sr" sz="13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445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F3820F-389F-4743-9B5B-5C87F9F1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C4019-D46B-4FCE-8F1F-873973D82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3D600-4A9C-4A3B-A07F-816831D40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436A-7ED9-4C16-A074-B951E9BC7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2F8EA-7695-4AFD-99BF-020B9DA1F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r" sz="1300" smtClean="0">
                <a:solidFill>
                  <a:schemeClr val="lt1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sr" sz="13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7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ordwall.net/resource/1101838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s://wordwall.net/resource/1107376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 Tools, Color, Crayon, Paint">
            <a:extLst>
              <a:ext uri="{FF2B5EF4-FFF2-40B4-BE49-F238E27FC236}">
                <a16:creationId xmlns:a16="http://schemas.microsoft.com/office/drawing/2014/main" id="{8800F1A5-09D1-4787-8D05-BC1EEACB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4377"/>
            <a:ext cx="8208912" cy="463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57BF28-7C66-4AB3-88AE-537C5E16BDD6}"/>
              </a:ext>
            </a:extLst>
          </p:cNvPr>
          <p:cNvSpPr txBox="1"/>
          <p:nvPr/>
        </p:nvSpPr>
        <p:spPr>
          <a:xfrm rot="10800000" flipV="1">
            <a:off x="2483768" y="2017752"/>
            <a:ext cx="6048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ГЛАГОЛИ</a:t>
            </a:r>
            <a:endParaRPr lang="sr-Latn-R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57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179512" y="331324"/>
            <a:ext cx="8784976" cy="46886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ГЛАГОЛСКЕ ОСНОВЕ</a:t>
            </a:r>
            <a:r>
              <a:rPr lang="s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Cyrl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-ИНФИНИТИВНА</a:t>
            </a:r>
          </a:p>
          <a:p>
            <a:pPr lvl="0" rtl="0">
              <a:spcBef>
                <a:spcPts val="0"/>
              </a:spcBef>
              <a:buNone/>
            </a:pP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-ПРЕЗЕНТСКА</a:t>
            </a:r>
            <a:endParaRPr lang="s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F232827F-7FAE-48D0-813F-2EA8066C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787774"/>
            <a:ext cx="3158480" cy="20481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5290A-6834-4C98-89C0-1A09C46D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51470"/>
            <a:ext cx="8928992" cy="5092030"/>
          </a:xfrm>
        </p:spPr>
        <p:txBody>
          <a:bodyPr>
            <a:normAutofit fontScale="90000"/>
          </a:bodyPr>
          <a:lstStyle/>
          <a:p>
            <a:r>
              <a:rPr lang="sr-Cyrl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Инфинитивна основа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Инфинитив – основни облик глагола. 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Наставци су: 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-ти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-ћи</a:t>
            </a:r>
            <a:br>
              <a:rPr lang="sr-Cyrl-RS" sz="6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>
                <a:latin typeface="Times New Roman" panose="02020603050405020304" pitchFamily="18" charset="0"/>
                <a:cs typeface="Times New Roman" panose="02020603050405020304" pitchFamily="18" charset="0"/>
              </a:rPr>
              <a:t>-сти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6CE5FCA-B477-4BEA-9AA0-126C5D3F5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250"/>
          <a:stretch/>
        </p:blipFill>
        <p:spPr>
          <a:xfrm>
            <a:off x="4139952" y="3018166"/>
            <a:ext cx="4762500" cy="21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72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5290A-6834-4C98-89C0-1A09C46D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51470"/>
            <a:ext cx="8928992" cy="5092030"/>
          </a:xfrm>
        </p:spPr>
        <p:txBody>
          <a:bodyPr>
            <a:normAutofit fontScale="90000"/>
          </a:bodyPr>
          <a:lstStyle/>
          <a:p>
            <a:r>
              <a:rPr lang="sr-Cyrl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Инфинитивна основа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-ти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-ћи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(одбије се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</a:t>
            </a: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-сти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наставак             (одбије се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-ти)				        наставак -ох,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1. лице мн.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аориста)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0D6B5B8-CA88-40FA-9731-4CC54C77E142}"/>
              </a:ext>
            </a:extLst>
          </p:cNvPr>
          <p:cNvSpPr/>
          <p:nvPr/>
        </p:nvSpPr>
        <p:spPr>
          <a:xfrm rot="3055545">
            <a:off x="2004600" y="764897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4330764-FFA1-4653-BCDD-6A01058F2F42}"/>
              </a:ext>
            </a:extLst>
          </p:cNvPr>
          <p:cNvSpPr/>
          <p:nvPr/>
        </p:nvSpPr>
        <p:spPr>
          <a:xfrm rot="18718668">
            <a:off x="4496541" y="846234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0974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5A093-2717-41A4-89A6-F4E23286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3844"/>
            <a:ext cx="8784976" cy="143381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</a:t>
            </a:r>
            <a:r>
              <a:rPr lang="sr-Cyrl-RS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радити      ради-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216C194-9D21-491B-8FCC-F144018EA10B}"/>
              </a:ext>
            </a:extLst>
          </p:cNvPr>
          <p:cNvCxnSpPr/>
          <p:nvPr/>
        </p:nvCxnSpPr>
        <p:spPr>
          <a:xfrm>
            <a:off x="2699792" y="1066541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7AB34F-1E76-411C-8A9E-074E3309CED2}"/>
              </a:ext>
            </a:extLst>
          </p:cNvPr>
          <p:cNvCxnSpPr/>
          <p:nvPr/>
        </p:nvCxnSpPr>
        <p:spPr>
          <a:xfrm flipH="1">
            <a:off x="4860034" y="699542"/>
            <a:ext cx="936104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3E67DD-6D7E-4B28-8946-8E6A6DD03A83}"/>
              </a:ext>
            </a:extLst>
          </p:cNvPr>
          <p:cNvCxnSpPr/>
          <p:nvPr/>
        </p:nvCxnSpPr>
        <p:spPr>
          <a:xfrm>
            <a:off x="6012160" y="1059582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8B03CD0-8690-4416-9643-03DD8F5BAC25}"/>
              </a:ext>
            </a:extLst>
          </p:cNvPr>
          <p:cNvSpPr txBox="1"/>
          <p:nvPr/>
        </p:nvSpPr>
        <p:spPr>
          <a:xfrm>
            <a:off x="251520" y="2085362"/>
            <a:ext cx="878497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sr-Cyrl-RS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ћи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пекох       пек-  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BD701-8BF9-401F-93AB-3ACC738CF732}"/>
              </a:ext>
            </a:extLst>
          </p:cNvPr>
          <p:cNvSpPr txBox="1"/>
          <p:nvPr/>
        </p:nvSpPr>
        <p:spPr>
          <a:xfrm>
            <a:off x="251520" y="3714586"/>
            <a:ext cx="896551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sr-Cyrl-RS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једох      јед-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2E8D2F-0E03-462B-ABEB-D7B9DCE8237B}"/>
              </a:ext>
            </a:extLst>
          </p:cNvPr>
          <p:cNvCxnSpPr/>
          <p:nvPr/>
        </p:nvCxnSpPr>
        <p:spPr>
          <a:xfrm>
            <a:off x="1979712" y="2715766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8C1479-1182-4692-A365-92F804B2B55F}"/>
              </a:ext>
            </a:extLst>
          </p:cNvPr>
          <p:cNvCxnSpPr/>
          <p:nvPr/>
        </p:nvCxnSpPr>
        <p:spPr>
          <a:xfrm>
            <a:off x="4968046" y="2715766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407721-2BA8-4C7F-B31C-E5E9FFA27903}"/>
              </a:ext>
            </a:extLst>
          </p:cNvPr>
          <p:cNvCxnSpPr/>
          <p:nvPr/>
        </p:nvCxnSpPr>
        <p:spPr>
          <a:xfrm flipH="1">
            <a:off x="3922024" y="2233153"/>
            <a:ext cx="936104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17CD1E-3DF4-45DE-B7AC-53AFBC6F94B0}"/>
              </a:ext>
            </a:extLst>
          </p:cNvPr>
          <p:cNvCxnSpPr/>
          <p:nvPr/>
        </p:nvCxnSpPr>
        <p:spPr>
          <a:xfrm>
            <a:off x="4968046" y="4299942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5E6D6D4-785D-43B4-B2E8-3BEDACFF97C8}"/>
              </a:ext>
            </a:extLst>
          </p:cNvPr>
          <p:cNvCxnSpPr/>
          <p:nvPr/>
        </p:nvCxnSpPr>
        <p:spPr>
          <a:xfrm>
            <a:off x="2123728" y="4299942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E97C46-5609-4C62-B84C-3D56F83BC57E}"/>
              </a:ext>
            </a:extLst>
          </p:cNvPr>
          <p:cNvCxnSpPr/>
          <p:nvPr/>
        </p:nvCxnSpPr>
        <p:spPr>
          <a:xfrm flipH="1">
            <a:off x="3798175" y="3939902"/>
            <a:ext cx="936104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926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3557C-C2AB-4999-A8A1-D3570D4A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3844"/>
            <a:ext cx="9036496" cy="4602162"/>
          </a:xfrm>
        </p:spPr>
        <p:txBody>
          <a:bodyPr>
            <a:normAutofit fontScale="90000"/>
          </a:bodyPr>
          <a:lstStyle/>
          <a:p>
            <a:r>
              <a:rPr lang="sr-Cyrl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Презентска основа 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добија се тако што се одбије наставак за 1. л. мн. презента: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певати      певамо      пева-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сећи      сечемо      сече-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јести      једемо      једе-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2499C2F-98A5-4FCF-BA01-192E92357BB0}"/>
              </a:ext>
            </a:extLst>
          </p:cNvPr>
          <p:cNvCxnSpPr/>
          <p:nvPr/>
        </p:nvCxnSpPr>
        <p:spPr>
          <a:xfrm>
            <a:off x="2339752" y="2987551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DE9C7E4-4C6C-4D5A-834E-37C067446466}"/>
              </a:ext>
            </a:extLst>
          </p:cNvPr>
          <p:cNvCxnSpPr/>
          <p:nvPr/>
        </p:nvCxnSpPr>
        <p:spPr>
          <a:xfrm>
            <a:off x="5508104" y="2999370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DCA0DA-F9EA-4D80-9B43-2428A3339C21}"/>
              </a:ext>
            </a:extLst>
          </p:cNvPr>
          <p:cNvCxnSpPr/>
          <p:nvPr/>
        </p:nvCxnSpPr>
        <p:spPr>
          <a:xfrm>
            <a:off x="1619672" y="3749673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8D6D7C-73F0-4AD6-9F76-7414219CC2B4}"/>
              </a:ext>
            </a:extLst>
          </p:cNvPr>
          <p:cNvCxnSpPr/>
          <p:nvPr/>
        </p:nvCxnSpPr>
        <p:spPr>
          <a:xfrm>
            <a:off x="1763688" y="4454905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EBA57A-B6DC-4374-87E1-4E7E08D4539C}"/>
              </a:ext>
            </a:extLst>
          </p:cNvPr>
          <p:cNvCxnSpPr/>
          <p:nvPr/>
        </p:nvCxnSpPr>
        <p:spPr>
          <a:xfrm>
            <a:off x="4746301" y="3711955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6B1574-7251-4CB0-9368-3F3FB58903F0}"/>
              </a:ext>
            </a:extLst>
          </p:cNvPr>
          <p:cNvCxnSpPr/>
          <p:nvPr/>
        </p:nvCxnSpPr>
        <p:spPr>
          <a:xfrm>
            <a:off x="4788024" y="4454905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FF1D75-E674-4AA0-97EF-740BA100E276}"/>
              </a:ext>
            </a:extLst>
          </p:cNvPr>
          <p:cNvCxnSpPr/>
          <p:nvPr/>
        </p:nvCxnSpPr>
        <p:spPr>
          <a:xfrm flipH="1">
            <a:off x="4278249" y="2641108"/>
            <a:ext cx="936104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57BA18-E93D-4AF3-92DE-5E6243C5154C}"/>
              </a:ext>
            </a:extLst>
          </p:cNvPr>
          <p:cNvCxnSpPr/>
          <p:nvPr/>
        </p:nvCxnSpPr>
        <p:spPr>
          <a:xfrm flipH="1">
            <a:off x="3671900" y="3398517"/>
            <a:ext cx="936104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29DF49-0D4C-43EB-83C3-878CC4D7BED4}"/>
              </a:ext>
            </a:extLst>
          </p:cNvPr>
          <p:cNvCxnSpPr/>
          <p:nvPr/>
        </p:nvCxnSpPr>
        <p:spPr>
          <a:xfrm flipH="1">
            <a:off x="3815916" y="4132667"/>
            <a:ext cx="936104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309108E-8784-4E82-AFF6-89F06AC75442}"/>
              </a:ext>
            </a:extLst>
          </p:cNvPr>
          <p:cNvSpPr/>
          <p:nvPr/>
        </p:nvSpPr>
        <p:spPr>
          <a:xfrm rot="20466993">
            <a:off x="6981776" y="1033313"/>
            <a:ext cx="1490114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sr-Cyrl-R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мо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4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D2FB47-A48B-4727-AB22-A35C2B2B0234}"/>
              </a:ext>
            </a:extLst>
          </p:cNvPr>
          <p:cNvSpPr/>
          <p:nvPr/>
        </p:nvSpPr>
        <p:spPr>
          <a:xfrm>
            <a:off x="323528" y="411510"/>
            <a:ext cx="8280920" cy="446449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Обавезно је писање цртице иза основе!</a:t>
            </a:r>
            <a:endParaRPr lang="sr-Latn-R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encil, Happy, Jumping, School, Writing">
            <a:extLst>
              <a:ext uri="{FF2B5EF4-FFF2-40B4-BE49-F238E27FC236}">
                <a16:creationId xmlns:a16="http://schemas.microsoft.com/office/drawing/2014/main" id="{CAB10177-746A-4C6F-AE91-172A60C50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4508"/>
            <a:ext cx="20669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822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D81C-C38A-4324-8859-794376166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1470"/>
            <a:ext cx="8496944" cy="4968552"/>
          </a:xfrm>
        </p:spPr>
        <p:txBody>
          <a:bodyPr>
            <a:normAutofit/>
          </a:bodyPr>
          <a:lstStyle/>
          <a:p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Вежбање: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вући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сањати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пасти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прићи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77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D81C-C38A-4324-8859-794376166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1470"/>
            <a:ext cx="8496944" cy="4968552"/>
          </a:xfrm>
        </p:spPr>
        <p:txBody>
          <a:bodyPr>
            <a:normAutofit fontScale="90000"/>
          </a:bodyPr>
          <a:lstStyle/>
          <a:p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Вежбање: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вући        </a:t>
            </a: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вук-			вуче-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сањати    </a:t>
            </a: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сања-       сања-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пасти       </a:t>
            </a: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пад- 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падне-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прићи      </a:t>
            </a: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приђ-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приђе-</a:t>
            </a:r>
            <a:endParaRPr lang="sr-Latn-R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79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107504" y="195486"/>
            <a:ext cx="8784976" cy="4350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914400" lvl="0" indent="457200" rtl="0">
              <a:spcBef>
                <a:spcPts val="0"/>
              </a:spcBef>
              <a:buNone/>
            </a:pPr>
            <a:r>
              <a:rPr lang="sr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ГЛАГОЛСКИ ВИД</a:t>
            </a:r>
            <a:endParaRPr lang="sr-Cyrl-RS" sz="6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0" indent="457200" rtl="0">
              <a:spcBef>
                <a:spcPts val="0"/>
              </a:spcBef>
              <a:buNone/>
            </a:pPr>
            <a:endParaRPr lang="sr-Cyrl-RS" sz="6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0" indent="457200" rtl="0">
              <a:spcBef>
                <a:spcPts val="0"/>
              </a:spcBef>
              <a:buNone/>
            </a:pP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ГЛАГОЛИ ПРЕМА</a:t>
            </a:r>
          </a:p>
          <a:p>
            <a:pPr marL="914400" lvl="0" indent="457200" rtl="0">
              <a:spcBef>
                <a:spcPts val="0"/>
              </a:spcBef>
              <a:buNone/>
            </a:pP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ТРАЈАЊУ РАДЊЕ</a:t>
            </a:r>
            <a:endParaRPr lang="s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0" indent="45720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8BB382-6C51-4277-9B34-730822B1B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23678"/>
            <a:ext cx="1524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DD6C0F-495F-4660-AC8F-1C463C286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52" y="627534"/>
            <a:ext cx="9036496" cy="42030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ГЛАГОЛСКИ ВИД</a:t>
            </a:r>
          </a:p>
          <a:p>
            <a:pPr marL="0" indent="0" algn="ctr">
              <a:buNone/>
            </a:pPr>
            <a:endParaRPr lang="sr-Cyrl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несвршени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свршени</a:t>
            </a:r>
          </a:p>
          <a:p>
            <a:pPr marL="0" indent="0">
              <a:buNone/>
            </a:pPr>
            <a:r>
              <a:rPr lang="sr-Cyrl-R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(радња траје)     (завршена радња)</a:t>
            </a:r>
          </a:p>
        </p:txBody>
      </p:sp>
      <p:sp>
        <p:nvSpPr>
          <p:cNvPr id="6" name="Shape 342">
            <a:extLst>
              <a:ext uri="{FF2B5EF4-FFF2-40B4-BE49-F238E27FC236}">
                <a16:creationId xmlns:a16="http://schemas.microsoft.com/office/drawing/2014/main" id="{9F66FB97-D71A-4F66-9F25-D02BBF908636}"/>
              </a:ext>
            </a:extLst>
          </p:cNvPr>
          <p:cNvSpPr/>
          <p:nvPr/>
        </p:nvSpPr>
        <p:spPr>
          <a:xfrm>
            <a:off x="1835696" y="1851670"/>
            <a:ext cx="1112100" cy="336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CB281A-308D-4FAA-A61F-B2FABEC53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408" y="1827975"/>
            <a:ext cx="1237595" cy="3596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7">
            <a:extLst>
              <a:ext uri="{FF2B5EF4-FFF2-40B4-BE49-F238E27FC236}">
                <a16:creationId xmlns:a16="http://schemas.microsoft.com/office/drawing/2014/main" id="{C997079A-CD87-48CE-AB02-33B0D2F97651}"/>
              </a:ext>
            </a:extLst>
          </p:cNvPr>
          <p:cNvSpPr txBox="1">
            <a:spLocks/>
          </p:cNvSpPr>
          <p:nvPr/>
        </p:nvSpPr>
        <p:spPr>
          <a:xfrm>
            <a:off x="107504" y="0"/>
            <a:ext cx="8856984" cy="502002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0" indent="457200">
              <a:spcBef>
                <a:spcPts val="0"/>
              </a:spcBef>
            </a:pPr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ВРСТЕ РЕЧИ</a:t>
            </a:r>
          </a:p>
          <a:p>
            <a:pPr marL="1828800" indent="457200">
              <a:spcBef>
                <a:spcPts val="0"/>
              </a:spcBef>
            </a:pPr>
            <a:endParaRPr lang="sr-Cyrl-R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>
              <a:spcBef>
                <a:spcPts val="0"/>
              </a:spcBef>
            </a:pPr>
            <a:endParaRPr lang="sr-Cyrl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променљиве    непроменљиве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CE140DF-3C82-4736-A88C-6D6388B7195F}"/>
              </a:ext>
            </a:extLst>
          </p:cNvPr>
          <p:cNvSpPr/>
          <p:nvPr/>
        </p:nvSpPr>
        <p:spPr>
          <a:xfrm rot="2459072">
            <a:off x="1643259" y="1100907"/>
            <a:ext cx="1192023" cy="11761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26BD71C-777A-4F04-8903-944ACA7A3292}"/>
              </a:ext>
            </a:extLst>
          </p:cNvPr>
          <p:cNvSpPr/>
          <p:nvPr/>
        </p:nvSpPr>
        <p:spPr>
          <a:xfrm rot="19302055">
            <a:off x="6828499" y="1134968"/>
            <a:ext cx="1232577" cy="1203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DD23D23-BA85-40FB-9557-7FF510B9F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400274"/>
            <a:ext cx="4017386" cy="155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22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71ABB-ADCB-42EB-A77B-67B8FA1CD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273844"/>
            <a:ext cx="9001000" cy="4458146"/>
          </a:xfrm>
        </p:spPr>
        <p:txBody>
          <a:bodyPr>
            <a:normAutofit fontScale="90000"/>
          </a:bodyPr>
          <a:lstStyle/>
          <a:p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НЕСВРШЕНИ ГЛАГОЛИ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-ТРАЈНИ 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(седети, читати, причати)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-УЧЕСТАЛИ 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(куцати, прескакати, кијати)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084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42E5-1562-4440-B3F4-59728363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51470"/>
            <a:ext cx="8784976" cy="5092030"/>
          </a:xfrm>
        </p:spPr>
        <p:txBody>
          <a:bodyPr>
            <a:normAutofit fontScale="90000"/>
          </a:bodyPr>
          <a:lstStyle/>
          <a:p>
            <a:r>
              <a:rPr lang="sr-Cyrl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СВРШЕНИ ГЛАГОЛИ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почетно-свршени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(запливати, заплесати</a:t>
            </a:r>
            <a:r>
              <a:rPr lang="sr-Latn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поћи)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завршно-свршени </a:t>
            </a:r>
            <a:b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(написати, доћи, нацртати)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тренутно-свршени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(сести, пасти, трепнути)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начальная школа клипарт – Google Поиск | Школа">
            <a:extLst>
              <a:ext uri="{FF2B5EF4-FFF2-40B4-BE49-F238E27FC236}">
                <a16:creationId xmlns:a16="http://schemas.microsoft.com/office/drawing/2014/main" id="{52C98E7A-D33F-46A8-B09A-47590681F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37223"/>
            <a:ext cx="1584176" cy="140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895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6D323-A27F-4A6D-8399-2290880A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7" y="781499"/>
            <a:ext cx="2664296" cy="994172"/>
          </a:xfrm>
        </p:spPr>
        <p:txBody>
          <a:bodyPr>
            <a:normAutofit fontScale="90000"/>
          </a:bodyPr>
          <a:lstStyle/>
          <a:p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отпевати</a:t>
            </a:r>
            <a:endParaRPr lang="sr-Latn-R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39A583-F5D1-4672-A671-1BDFE2D0B89D}"/>
              </a:ext>
            </a:extLst>
          </p:cNvPr>
          <p:cNvSpPr txBox="1">
            <a:spLocks/>
          </p:cNvSpPr>
          <p:nvPr/>
        </p:nvSpPr>
        <p:spPr>
          <a:xfrm>
            <a:off x="265503" y="-66403"/>
            <a:ext cx="388843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НЕСВРШЕНИ</a:t>
            </a:r>
            <a:endParaRPr lang="sr-Latn-R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0951B4-77B7-4297-93C4-2DC054BE798F}"/>
              </a:ext>
            </a:extLst>
          </p:cNvPr>
          <p:cNvSpPr txBox="1">
            <a:spLocks/>
          </p:cNvSpPr>
          <p:nvPr/>
        </p:nvSpPr>
        <p:spPr>
          <a:xfrm>
            <a:off x="4542987" y="1545513"/>
            <a:ext cx="243118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пасти</a:t>
            </a:r>
            <a:endParaRPr lang="sr-Latn-R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CB3687-B497-4E48-995F-BD011589566B}"/>
              </a:ext>
            </a:extLst>
          </p:cNvPr>
          <p:cNvSpPr txBox="1">
            <a:spLocks/>
          </p:cNvSpPr>
          <p:nvPr/>
        </p:nvSpPr>
        <p:spPr>
          <a:xfrm>
            <a:off x="490476" y="1577578"/>
            <a:ext cx="243118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падати</a:t>
            </a:r>
            <a:endParaRPr lang="sr-Latn-R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41A148-3DE8-498A-9574-FD946AD6E0C5}"/>
              </a:ext>
            </a:extLst>
          </p:cNvPr>
          <p:cNvSpPr txBox="1">
            <a:spLocks/>
          </p:cNvSpPr>
          <p:nvPr/>
        </p:nvSpPr>
        <p:spPr>
          <a:xfrm>
            <a:off x="516381" y="2471376"/>
            <a:ext cx="243118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endParaRPr lang="sr-Latn-R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46FF5B7-908E-4113-A7BF-B6CCE4EC9E2D}"/>
              </a:ext>
            </a:extLst>
          </p:cNvPr>
          <p:cNvSpPr txBox="1">
            <a:spLocks/>
          </p:cNvSpPr>
          <p:nvPr/>
        </p:nvSpPr>
        <p:spPr>
          <a:xfrm>
            <a:off x="4542987" y="2445409"/>
            <a:ext cx="3195811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прочитати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01B4EF-D481-4466-B764-F7A62839BFE6}"/>
              </a:ext>
            </a:extLst>
          </p:cNvPr>
          <p:cNvSpPr txBox="1">
            <a:spLocks/>
          </p:cNvSpPr>
          <p:nvPr/>
        </p:nvSpPr>
        <p:spPr>
          <a:xfrm>
            <a:off x="580904" y="3365174"/>
            <a:ext cx="243118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јести</a:t>
            </a:r>
            <a:endParaRPr lang="sr-Latn-R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9D652-93B2-4653-A978-FC8D01B0AC57}"/>
              </a:ext>
            </a:extLst>
          </p:cNvPr>
          <p:cNvSpPr txBox="1">
            <a:spLocks/>
          </p:cNvSpPr>
          <p:nvPr/>
        </p:nvSpPr>
        <p:spPr>
          <a:xfrm>
            <a:off x="4568892" y="3365174"/>
            <a:ext cx="243118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појести</a:t>
            </a:r>
            <a:endParaRPr lang="sr-Latn-R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5468BD-34E9-4C6C-BE82-3C638D1F8414}"/>
              </a:ext>
            </a:extLst>
          </p:cNvPr>
          <p:cNvSpPr txBox="1">
            <a:spLocks/>
          </p:cNvSpPr>
          <p:nvPr/>
        </p:nvSpPr>
        <p:spPr>
          <a:xfrm>
            <a:off x="480077" y="746756"/>
            <a:ext cx="243118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певати</a:t>
            </a:r>
            <a:endParaRPr lang="sr-Latn-R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0000B8F-DD36-4E7E-A56D-9ED1DD6D5266}"/>
              </a:ext>
            </a:extLst>
          </p:cNvPr>
          <p:cNvSpPr txBox="1">
            <a:spLocks/>
          </p:cNvSpPr>
          <p:nvPr/>
        </p:nvSpPr>
        <p:spPr>
          <a:xfrm>
            <a:off x="4400525" y="-89482"/>
            <a:ext cx="319581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СВРШЕНИ</a:t>
            </a:r>
            <a:endParaRPr lang="sr-Latn-R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1C07D5-4183-4A2E-B31E-8403C7E2641F}"/>
              </a:ext>
            </a:extLst>
          </p:cNvPr>
          <p:cNvSpPr txBox="1">
            <a:spLocks/>
          </p:cNvSpPr>
          <p:nvPr/>
        </p:nvSpPr>
        <p:spPr>
          <a:xfrm>
            <a:off x="507291" y="4115357"/>
            <a:ext cx="243118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гледати</a:t>
            </a:r>
            <a:endParaRPr lang="sr-Latn-R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ACCC48F-7D60-4387-B021-C2BF3DEDCD19}"/>
              </a:ext>
            </a:extLst>
          </p:cNvPr>
          <p:cNvSpPr txBox="1">
            <a:spLocks/>
          </p:cNvSpPr>
          <p:nvPr/>
        </p:nvSpPr>
        <p:spPr>
          <a:xfrm>
            <a:off x="4542986" y="4109319"/>
            <a:ext cx="290933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одгледати</a:t>
            </a:r>
            <a:endParaRPr lang="sr-Latn-R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7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107504" y="195486"/>
            <a:ext cx="8784976" cy="4350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914400" lvl="0" indent="457200" rtl="0">
              <a:spcBef>
                <a:spcPts val="0"/>
              </a:spcBef>
              <a:buNone/>
            </a:pPr>
            <a:r>
              <a:rPr lang="sr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ГЛАГОЛСКИ </a:t>
            </a:r>
            <a:r>
              <a:rPr lang="sr-Cyrl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</a:p>
          <a:p>
            <a:pPr marL="914400" lvl="0" indent="457200" rtl="0">
              <a:spcBef>
                <a:spcPts val="0"/>
              </a:spcBef>
              <a:buNone/>
            </a:pPr>
            <a:endParaRPr lang="sr-Cyrl-RS" sz="6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0" indent="457200" rtl="0">
              <a:spcBef>
                <a:spcPts val="0"/>
              </a:spcBef>
              <a:buNone/>
            </a:pP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ГЛАГОЛИ ПРЕМА</a:t>
            </a:r>
          </a:p>
          <a:p>
            <a:pPr marL="914400" lvl="0" indent="457200" rtl="0">
              <a:spcBef>
                <a:spcPts val="0"/>
              </a:spcBef>
              <a:buNone/>
            </a:pP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ПРЕДМЕТУ РАДЊЕ</a:t>
            </a:r>
            <a:endParaRPr lang="s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0" indent="45720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8BB382-6C51-4277-9B34-730822B1B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2367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16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179512" y="195486"/>
            <a:ext cx="8496944" cy="468052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54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ГЛАГОЛСКИ РОД:</a:t>
            </a:r>
          </a:p>
          <a:p>
            <a:pPr marL="2540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sr-Cyrl-R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</a:pPr>
            <a:r>
              <a:rPr lang="s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ПРЕЛАЗНИ</a:t>
            </a:r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</a:pPr>
            <a:r>
              <a:rPr lang="s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НЕПРЕЛАЗНИ </a:t>
            </a:r>
          </a:p>
          <a:p>
            <a:pPr marL="457200" lvl="0" indent="-431800">
              <a:spcBef>
                <a:spcPts val="0"/>
              </a:spcBef>
            </a:pPr>
            <a:r>
              <a:rPr lang="s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ПОВРАТНИ</a:t>
            </a: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8B999C6-90B4-4ABF-A2A3-85BCA9F09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419622"/>
            <a:ext cx="2684909" cy="247630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3B8B9-8D4E-4287-A601-FA059C76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3844"/>
            <a:ext cx="8856984" cy="4242122"/>
          </a:xfrm>
        </p:spPr>
        <p:txBody>
          <a:bodyPr>
            <a:noAutofit/>
          </a:bodyPr>
          <a:lstStyle/>
          <a:p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ПРЕЛАЗНИ ГЛАГОЛИ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захтевају прави објекат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(певати, учити, гледати...)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4C1890F1-DC5F-4AD1-8276-9700F6755E14}"/>
              </a:ext>
            </a:extLst>
          </p:cNvPr>
          <p:cNvSpPr/>
          <p:nvPr/>
        </p:nvSpPr>
        <p:spPr>
          <a:xfrm>
            <a:off x="3779912" y="1594721"/>
            <a:ext cx="100811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74878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3B8B9-8D4E-4287-A601-FA059C76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3844"/>
            <a:ext cx="9144000" cy="4242122"/>
          </a:xfrm>
        </p:spPr>
        <p:txBody>
          <a:bodyPr>
            <a:noAutofit/>
          </a:bodyPr>
          <a:lstStyle/>
          <a:p>
            <a:r>
              <a:rPr lang="sr-Cyrl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НЕПРЕЛАЗНИ ГЛАГОЛИ</a:t>
            </a:r>
            <a:b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захтевају прави објекат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(лежати, ићи, плакати...)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4C1890F1-DC5F-4AD1-8276-9700F6755E14}"/>
              </a:ext>
            </a:extLst>
          </p:cNvPr>
          <p:cNvSpPr/>
          <p:nvPr/>
        </p:nvSpPr>
        <p:spPr>
          <a:xfrm>
            <a:off x="3779912" y="1491630"/>
            <a:ext cx="100811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13721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3B8B9-8D4E-4287-A601-FA059C76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3844"/>
            <a:ext cx="8856984" cy="4746178"/>
          </a:xfrm>
        </p:spPr>
        <p:txBody>
          <a:bodyPr>
            <a:noAutofit/>
          </a:bodyPr>
          <a:lstStyle/>
          <a:p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ПОВРАТНИ  ГЛАГОЛИ</a:t>
            </a:r>
            <a:b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имају повратну    		речцу/заменицу СЕ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(умити се, сећати се...)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4C1890F1-DC5F-4AD1-8276-9700F6755E14}"/>
              </a:ext>
            </a:extLst>
          </p:cNvPr>
          <p:cNvSpPr/>
          <p:nvPr/>
        </p:nvSpPr>
        <p:spPr>
          <a:xfrm>
            <a:off x="3923928" y="1419622"/>
            <a:ext cx="100811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79779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3B8B9-8D4E-4287-A601-FA059C76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3844"/>
            <a:ext cx="8856984" cy="4746178"/>
          </a:xfrm>
        </p:spPr>
        <p:txBody>
          <a:bodyPr>
            <a:noAutofit/>
          </a:bodyPr>
          <a:lstStyle/>
          <a:p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ПОВРАТНИ  ГЛАГОЛИ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  неправи  уз</a:t>
            </a:r>
            <a:r>
              <a:rPr lang="sr-Latn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јамно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(себе     (себе		(двоје)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				=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се)	         се)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4C1890F1-DC5F-4AD1-8276-9700F6755E14}"/>
              </a:ext>
            </a:extLst>
          </p:cNvPr>
          <p:cNvSpPr/>
          <p:nvPr/>
        </p:nvSpPr>
        <p:spPr>
          <a:xfrm>
            <a:off x="755576" y="987574"/>
            <a:ext cx="100811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C5F364D-724F-4268-B274-CEB708B1D5A6}"/>
              </a:ext>
            </a:extLst>
          </p:cNvPr>
          <p:cNvSpPr/>
          <p:nvPr/>
        </p:nvSpPr>
        <p:spPr>
          <a:xfrm>
            <a:off x="3491880" y="1015227"/>
            <a:ext cx="100811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98F9FB9-04B1-4136-906B-CE88543AF3FC}"/>
              </a:ext>
            </a:extLst>
          </p:cNvPr>
          <p:cNvSpPr/>
          <p:nvPr/>
        </p:nvSpPr>
        <p:spPr>
          <a:xfrm>
            <a:off x="6444208" y="985328"/>
            <a:ext cx="100811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C182BF-EAEB-40A5-9BE7-E2411504E9E9}"/>
              </a:ext>
            </a:extLst>
          </p:cNvPr>
          <p:cNvCxnSpPr/>
          <p:nvPr/>
        </p:nvCxnSpPr>
        <p:spPr>
          <a:xfrm flipH="1">
            <a:off x="3635896" y="3651870"/>
            <a:ext cx="576064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009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CA40-B023-4AA3-989F-5D533ECC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3844"/>
            <a:ext cx="8964488" cy="4602162"/>
          </a:xfrm>
        </p:spPr>
        <p:txBody>
          <a:bodyPr>
            <a:normAutofit fontScale="90000"/>
          </a:bodyPr>
          <a:lstStyle/>
          <a:p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ПРАВИ: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обути се, шминкати се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НЕПРАВИ: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радовати се, сећати се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УЗАЈАМНО-ПОВРАТНИ:</a:t>
            </a:r>
            <a:b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грлити се, договарати се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5AD477-F801-47B7-8797-82ADBB977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915566"/>
            <a:ext cx="201622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4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68A8-24A1-4D17-96F5-F5DC7EE7E77E}"/>
              </a:ext>
            </a:extLst>
          </p:cNvPr>
          <p:cNvSpPr txBox="1">
            <a:spLocks/>
          </p:cNvSpPr>
          <p:nvPr/>
        </p:nvSpPr>
        <p:spPr>
          <a:xfrm>
            <a:off x="107504" y="0"/>
            <a:ext cx="8784976" cy="50200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s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ПРОМЕНЉИВЕ РЕЧИ:</a:t>
            </a:r>
            <a:br>
              <a:rPr lang="s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именице</a:t>
            </a:r>
            <a:br>
              <a:rPr lang="s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s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заменице		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именске 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придеви              </a:t>
            </a:r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br>
              <a:rPr lang="s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s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бројеви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глаголи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12">
            <a:extLst>
              <a:ext uri="{FF2B5EF4-FFF2-40B4-BE49-F238E27FC236}">
                <a16:creationId xmlns:a16="http://schemas.microsoft.com/office/drawing/2014/main" id="{471DC54E-C631-468E-884A-9A62B5BFBBBF}"/>
              </a:ext>
            </a:extLst>
          </p:cNvPr>
          <p:cNvSpPr/>
          <p:nvPr/>
        </p:nvSpPr>
        <p:spPr>
          <a:xfrm>
            <a:off x="4427984" y="1275606"/>
            <a:ext cx="631662" cy="284018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645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F39DE-16C4-4827-92E7-504FE37E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674170"/>
          </a:xfrm>
        </p:spPr>
        <p:txBody>
          <a:bodyPr>
            <a:normAutofit/>
          </a:bodyPr>
          <a:lstStyle/>
          <a:p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туширати се</a:t>
            </a:r>
            <a:b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уживати</a:t>
            </a:r>
            <a:b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слушати</a:t>
            </a:r>
            <a:b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бринути се</a:t>
            </a:r>
            <a:b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узети</a:t>
            </a:r>
            <a:b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устати</a:t>
            </a:r>
            <a:endParaRPr lang="sr-Latn-R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18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F39DE-16C4-4827-92E7-504FE37E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674170"/>
          </a:xfrm>
        </p:spPr>
        <p:txBody>
          <a:bodyPr>
            <a:normAutofit/>
          </a:bodyPr>
          <a:lstStyle/>
          <a:p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туширати се - </a:t>
            </a:r>
            <a:r>
              <a:rPr lang="sr-Cyrl-R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повратни</a:t>
            </a:r>
            <a:b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уживати - </a:t>
            </a:r>
            <a:r>
              <a:rPr lang="sr-Cyrl-R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непрелазни</a:t>
            </a:r>
            <a:b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слушати - </a:t>
            </a:r>
            <a:r>
              <a:rPr lang="sr-Cyrl-R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прелазни</a:t>
            </a:r>
            <a:b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бринути се - </a:t>
            </a:r>
            <a:r>
              <a:rPr lang="sr-Cyrl-R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повратни</a:t>
            </a:r>
            <a:b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узети - </a:t>
            </a:r>
            <a:r>
              <a:rPr lang="sr-Cyrl-R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прелазни</a:t>
            </a:r>
            <a:b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устати - </a:t>
            </a:r>
            <a:r>
              <a:rPr lang="sr-Cyrl-R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непрелазни</a:t>
            </a:r>
            <a:endParaRPr lang="sr-Latn-R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04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E3AE7E-0C0A-4821-8CFF-5EC4746A9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625310"/>
              </p:ext>
            </p:extLst>
          </p:nvPr>
        </p:nvGraphicFramePr>
        <p:xfrm>
          <a:off x="107504" y="339502"/>
          <a:ext cx="8856984" cy="3931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7554">
                  <a:extLst>
                    <a:ext uri="{9D8B030D-6E8A-4147-A177-3AD203B41FA5}">
                      <a16:colId xmlns:a16="http://schemas.microsoft.com/office/drawing/2014/main" val="3948018877"/>
                    </a:ext>
                  </a:extLst>
                </a:gridCol>
                <a:gridCol w="1208790">
                  <a:extLst>
                    <a:ext uri="{9D8B030D-6E8A-4147-A177-3AD203B41FA5}">
                      <a16:colId xmlns:a16="http://schemas.microsoft.com/office/drawing/2014/main" val="2643750840"/>
                    </a:ext>
                  </a:extLst>
                </a:gridCol>
                <a:gridCol w="1192652">
                  <a:extLst>
                    <a:ext uri="{9D8B030D-6E8A-4147-A177-3AD203B41FA5}">
                      <a16:colId xmlns:a16="http://schemas.microsoft.com/office/drawing/2014/main" val="474099763"/>
                    </a:ext>
                  </a:extLst>
                </a:gridCol>
                <a:gridCol w="1327628">
                  <a:extLst>
                    <a:ext uri="{9D8B030D-6E8A-4147-A177-3AD203B41FA5}">
                      <a16:colId xmlns:a16="http://schemas.microsoft.com/office/drawing/2014/main" val="2891621981"/>
                    </a:ext>
                  </a:extLst>
                </a:gridCol>
                <a:gridCol w="1601780">
                  <a:extLst>
                    <a:ext uri="{9D8B030D-6E8A-4147-A177-3AD203B41FA5}">
                      <a16:colId xmlns:a16="http://schemas.microsoft.com/office/drawing/2014/main" val="3832536654"/>
                    </a:ext>
                  </a:extLst>
                </a:gridCol>
                <a:gridCol w="1638580">
                  <a:extLst>
                    <a:ext uri="{9D8B030D-6E8A-4147-A177-3AD203B41FA5}">
                      <a16:colId xmlns:a16="http://schemas.microsoft.com/office/drawing/2014/main" val="881665051"/>
                    </a:ext>
                  </a:extLst>
                </a:gridCol>
              </a:tblGrid>
              <a:tr h="744083">
                <a:tc>
                  <a:txBody>
                    <a:bodyPr/>
                    <a:lstStyle/>
                    <a:p>
                      <a:r>
                        <a:rPr lang="sr-Cyrl-RS" sz="4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глагол</a:t>
                      </a:r>
                      <a:endParaRPr lang="sr-Latn-RS" sz="4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4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</a:t>
                      </a:r>
                      <a:endParaRPr lang="sr-Latn-RS" sz="4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4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број</a:t>
                      </a:r>
                      <a:endParaRPr lang="sr-Latn-RS" sz="4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4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</a:t>
                      </a:r>
                      <a:endParaRPr lang="sr-Latn-RS" sz="4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4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гл. вид</a:t>
                      </a:r>
                      <a:endParaRPr lang="sr-Latn-RS" sz="4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4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гл. род</a:t>
                      </a:r>
                      <a:endParaRPr lang="sr-Latn-RS" sz="4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051413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r>
                        <a:rPr lang="sr-Cyrl-RS" sz="4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цртао је</a:t>
                      </a:r>
                      <a:endParaRPr lang="sr-Latn-RS" sz="4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4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р.</a:t>
                      </a:r>
                      <a:endParaRPr lang="sr-Latn-RS" sz="4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4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јд. </a:t>
                      </a:r>
                      <a:endParaRPr lang="sr-Latn-RS" sz="4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4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sr-Latn-RS" sz="4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4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несвр.</a:t>
                      </a:r>
                      <a:endParaRPr lang="sr-Latn-RS" sz="4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4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прел.</a:t>
                      </a:r>
                      <a:endParaRPr lang="sr-Latn-RS" sz="4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176493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r>
                        <a:rPr lang="sr-Cyrl-RS" sz="4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бисмо ушле</a:t>
                      </a:r>
                      <a:endParaRPr lang="sr-Latn-RS" sz="4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4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ж. р.</a:t>
                      </a:r>
                      <a:endParaRPr lang="sr-Latn-RS" sz="4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4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мн.</a:t>
                      </a:r>
                      <a:endParaRPr lang="sr-Latn-RS" sz="4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4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sr-Latn-RS" sz="4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4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сврш.</a:t>
                      </a:r>
                      <a:endParaRPr lang="sr-Latn-RS" sz="4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4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непре.</a:t>
                      </a:r>
                      <a:endParaRPr lang="sr-Latn-RS" sz="4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173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5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, room, sunglasses, table&#10;&#10;Description automatically generated">
            <a:extLst>
              <a:ext uri="{FF2B5EF4-FFF2-40B4-BE49-F238E27FC236}">
                <a16:creationId xmlns:a16="http://schemas.microsoft.com/office/drawing/2014/main" id="{66F02F07-45AA-4591-AB81-263B42DB8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1470"/>
            <a:ext cx="6768752" cy="5472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3C0288-F601-442D-8234-2C0342B4DC3C}"/>
              </a:ext>
            </a:extLst>
          </p:cNvPr>
          <p:cNvSpPr txBox="1"/>
          <p:nvPr/>
        </p:nvSpPr>
        <p:spPr>
          <a:xfrm>
            <a:off x="3491880" y="1202724"/>
            <a:ext cx="3096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Глаголи имају потврдан и одричан облик.</a:t>
            </a:r>
            <a:endParaRPr lang="sr-Latn-R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16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red Pencils, Pens, Crayons">
            <a:extLst>
              <a:ext uri="{FF2B5EF4-FFF2-40B4-BE49-F238E27FC236}">
                <a16:creationId xmlns:a16="http://schemas.microsoft.com/office/drawing/2014/main" id="{5FB3BB9F-A38B-4ABB-942D-9F17879C5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309" y="1663349"/>
            <a:ext cx="4857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F12110-9786-4A81-9700-08F7EB2C21B7}"/>
              </a:ext>
            </a:extLst>
          </p:cNvPr>
          <p:cNvSpPr txBox="1"/>
          <p:nvPr/>
        </p:nvSpPr>
        <p:spPr>
          <a:xfrm>
            <a:off x="251520" y="1779662"/>
            <a:ext cx="3024336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знамо</a:t>
            </a:r>
          </a:p>
          <a:p>
            <a:r>
              <a:rPr lang="sr-Cyrl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знамо</a:t>
            </a:r>
            <a:endParaRPr lang="sr-Latn-R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BBCC3-C5C2-44BC-9D2B-6601179390A2}"/>
              </a:ext>
            </a:extLst>
          </p:cNvPr>
          <p:cNvSpPr txBox="1"/>
          <p:nvPr/>
        </p:nvSpPr>
        <p:spPr>
          <a:xfrm>
            <a:off x="251520" y="182419"/>
            <a:ext cx="3024336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седим</a:t>
            </a:r>
          </a:p>
          <a:p>
            <a:r>
              <a:rPr lang="sr-Cyrl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седим</a:t>
            </a:r>
            <a:endParaRPr lang="sr-Latn-R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2CED96-140B-4D85-80DD-7928AA9D6545}"/>
              </a:ext>
            </a:extLst>
          </p:cNvPr>
          <p:cNvSpPr txBox="1"/>
          <p:nvPr/>
        </p:nvSpPr>
        <p:spPr>
          <a:xfrm>
            <a:off x="251520" y="3362618"/>
            <a:ext cx="3024336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хоћете</a:t>
            </a:r>
          </a:p>
          <a:p>
            <a:r>
              <a:rPr lang="sr-Cyrl-RS" sz="4400">
                <a:latin typeface="Times New Roman" panose="02020603050405020304" pitchFamily="18" charset="0"/>
                <a:cs typeface="Times New Roman" panose="02020603050405020304" pitchFamily="18" charset="0"/>
              </a:rPr>
              <a:t>нећете</a:t>
            </a:r>
            <a:endParaRPr lang="sr-Cyrl-R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3E9BC-BD14-462A-93B2-5CF3E3302656}"/>
              </a:ext>
            </a:extLst>
          </p:cNvPr>
          <p:cNvSpPr txBox="1"/>
          <p:nvPr/>
        </p:nvSpPr>
        <p:spPr>
          <a:xfrm>
            <a:off x="4572000" y="589206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ПАЗИ НА ПИСАЊЕ РЕЧЦЕ </a:t>
            </a:r>
            <a:r>
              <a:rPr lang="sr-Cyrl-R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sr-Cyrl-R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sr-Latn-R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4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6AF7F1A-C192-485E-8000-A66CBC0AB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550949C-F599-4B8B-933A-DC36FC28C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00200" y="514350"/>
            <a:ext cx="754380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326F8-1D86-44EB-A13F-FF37BAE3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408" y="1163869"/>
            <a:ext cx="4285126" cy="29935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914400"/>
            <a:r>
              <a:rPr lang="en-US" sz="6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Вежбање</a:t>
            </a:r>
            <a:b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Latn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https://wordwall.net/resource/1101838</a:t>
            </a:r>
            <a:br>
              <a:rPr lang="sr-Latn-R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1400" dirty="0"/>
            </a:br>
            <a:br>
              <a:rPr lang="sr-Cyrl-R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raphic 14">
            <a:extLst>
              <a:ext uri="{FF2B5EF4-FFF2-40B4-BE49-F238E27FC236}">
                <a16:creationId xmlns:a16="http://schemas.microsoft.com/office/drawing/2014/main" id="{820B6604-1FF9-43F5-AC47-3D41CB2F5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082513" y="2569185"/>
            <a:ext cx="2057400" cy="2059965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122" name="Picture 2" descr="клипарт школа transparent background PNG cliparts free download ...">
            <a:extLst>
              <a:ext uri="{FF2B5EF4-FFF2-40B4-BE49-F238E27FC236}">
                <a16:creationId xmlns:a16="http://schemas.microsoft.com/office/drawing/2014/main" id="{0085C8E1-25A2-4021-A0EB-A3C6D56BC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r="19005"/>
          <a:stretch/>
        </p:blipFill>
        <p:spPr bwMode="auto">
          <a:xfrm>
            <a:off x="200987" y="685799"/>
            <a:ext cx="3804662" cy="380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Graphic 14">
            <a:extLst>
              <a:ext uri="{FF2B5EF4-FFF2-40B4-BE49-F238E27FC236}">
                <a16:creationId xmlns:a16="http://schemas.microsoft.com/office/drawing/2014/main" id="{2929DB54-1BF0-4191-88B1-ADEBA6E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895" y="2569185"/>
            <a:ext cx="2057400" cy="2059965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Graphic 14">
            <a:extLst>
              <a:ext uri="{FF2B5EF4-FFF2-40B4-BE49-F238E27FC236}">
                <a16:creationId xmlns:a16="http://schemas.microsoft.com/office/drawing/2014/main" id="{2CF7CF5F-D747-47B3-80B1-839275044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895" y="514349"/>
            <a:ext cx="2057400" cy="2059966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EBCA50A-5298-4A7E-A04A-6668F03E1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14347"/>
            <a:ext cx="89154" cy="1162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Graphic 14">
            <a:extLst>
              <a:ext uri="{FF2B5EF4-FFF2-40B4-BE49-F238E27FC236}">
                <a16:creationId xmlns:a16="http://schemas.microsoft.com/office/drawing/2014/main" id="{6E28FA02-41B9-466D-B728-320B55FB0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082513" y="2569185"/>
            <a:ext cx="2057400" cy="2059965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Graphic 14">
            <a:extLst>
              <a:ext uri="{FF2B5EF4-FFF2-40B4-BE49-F238E27FC236}">
                <a16:creationId xmlns:a16="http://schemas.microsoft.com/office/drawing/2014/main" id="{CE1108CD-786E-4304-9504-9C5AD6482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078031" y="514349"/>
            <a:ext cx="2057400" cy="2059966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7BBE06B-52A9-428B-BA9D-8838EE1BF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4846" y="4629150"/>
            <a:ext cx="89154" cy="514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02DDF1-BE64-47DE-AE27-4C982AB2F2CC}"/>
              </a:ext>
            </a:extLst>
          </p:cNvPr>
          <p:cNvSpPr/>
          <p:nvPr/>
        </p:nvSpPr>
        <p:spPr>
          <a:xfrm>
            <a:off x="4318055" y="206045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23440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hool, Learning, Back-To-School Package">
            <a:extLst>
              <a:ext uri="{FF2B5EF4-FFF2-40B4-BE49-F238E27FC236}">
                <a16:creationId xmlns:a16="http://schemas.microsoft.com/office/drawing/2014/main" id="{9EB1C31C-6913-423B-89B9-ED249B1DB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482"/>
            <a:ext cx="871296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736A87-190E-445F-82BA-D070A1506616}"/>
              </a:ext>
            </a:extLst>
          </p:cNvPr>
          <p:cNvSpPr txBox="1"/>
          <p:nvPr/>
        </p:nvSpPr>
        <p:spPr>
          <a:xfrm>
            <a:off x="2129195" y="1694587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ГЛАГОЛСКИ ОБЛИЦИ</a:t>
            </a:r>
            <a:endParaRPr lang="sr-Latn-R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83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BA6F8-E4A0-46E7-9E35-FC78C55C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46178"/>
          </a:xfrm>
        </p:spPr>
        <p:txBody>
          <a:bodyPr>
            <a:normAutofit/>
          </a:bodyPr>
          <a:lstStyle/>
          <a:p>
            <a:r>
              <a:rPr lang="sr-Cyrl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подсетимо...</a:t>
            </a:r>
            <a:b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-Глаголи</a:t>
            </a:r>
            <a:b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-Инфинитивна и презентска основа</a:t>
            </a:r>
            <a:b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-Глаголски вид</a:t>
            </a:r>
            <a:b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-Глаголски род</a:t>
            </a:r>
            <a:endParaRPr lang="sr-Latn-R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library.kissclipart.com/20180831/auq/kissclipar...">
            <a:extLst>
              <a:ext uri="{FF2B5EF4-FFF2-40B4-BE49-F238E27FC236}">
                <a16:creationId xmlns:a16="http://schemas.microsoft.com/office/drawing/2014/main" id="{6575E5E8-F8A3-4E34-81B4-00196E49A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7614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784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251520" y="411510"/>
            <a:ext cx="8712968" cy="43204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ГЛАГОЛСКИ ОБЛИЦИ:</a:t>
            </a:r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sr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лични и нелични </a:t>
            </a:r>
          </a:p>
          <a:p>
            <a:pPr marL="457200" lvl="0" indent="-431800" rtl="0">
              <a:spcBef>
                <a:spcPts val="0"/>
              </a:spcBef>
              <a:buChar char="-"/>
            </a:pPr>
            <a:r>
              <a:rPr lang="sr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 и сложени</a:t>
            </a:r>
          </a:p>
          <a:p>
            <a:pPr lvl="0" rtl="0">
              <a:spcBef>
                <a:spcPts val="0"/>
              </a:spcBef>
              <a:buNone/>
            </a:pPr>
            <a:endParaRPr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rtl="0">
              <a:spcBef>
                <a:spcPts val="0"/>
              </a:spcBef>
              <a:buNone/>
            </a:pPr>
            <a:endParaRPr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7744C6-DB82-4496-878E-CB54E047B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483518"/>
            <a:ext cx="1612488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457200" y="339502"/>
            <a:ext cx="8229600" cy="4608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r" sz="6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Лични</a:t>
            </a:r>
            <a:r>
              <a:rPr lang="s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</a:t>
            </a:r>
            <a:r>
              <a:rPr lang="sr-Cyrl-R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аголски </a:t>
            </a:r>
            <a:r>
              <a:rPr lang="s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облици</a:t>
            </a:r>
            <a:r>
              <a:rPr lang="sr-Cyrl-R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мењају </a:t>
            </a:r>
            <a:r>
              <a:rPr lang="sr-Cyrl-R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s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лицима, </a:t>
            </a:r>
            <a:r>
              <a:rPr lang="sr-Latn-R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r" sz="6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нелични</a:t>
            </a:r>
            <a:r>
              <a:rPr lang="s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немају лица.</a:t>
            </a:r>
          </a:p>
        </p:txBody>
      </p:sp>
      <p:pic>
        <p:nvPicPr>
          <p:cNvPr id="3" name="Picture 2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24311F2-F0BC-4D52-AB82-02BEEA60B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191131"/>
            <a:ext cx="2366392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4">
            <a:extLst>
              <a:ext uri="{FF2B5EF4-FFF2-40B4-BE49-F238E27FC236}">
                <a16:creationId xmlns:a16="http://schemas.microsoft.com/office/drawing/2014/main" id="{E6CD09FA-4B22-4921-ABCC-6F99DC1F1C41}"/>
              </a:ext>
            </a:extLst>
          </p:cNvPr>
          <p:cNvSpPr txBox="1">
            <a:spLocks/>
          </p:cNvSpPr>
          <p:nvPr/>
        </p:nvSpPr>
        <p:spPr>
          <a:xfrm>
            <a:off x="0" y="127056"/>
            <a:ext cx="9036496" cy="501644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s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ГРАМАТИЧКЕ КАТЕГОРИЈЕ </a:t>
            </a:r>
            <a:endParaRPr lang="sr-Cyrl-R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s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ИМЕНСКИХ РЕЧИ:</a:t>
            </a:r>
          </a:p>
          <a:p>
            <a:pPr marL="457200" indent="-431800">
              <a:spcBef>
                <a:spcPts val="0"/>
              </a:spcBef>
              <a:buFontTx/>
              <a:buAutoNum type="arabicPeriod"/>
            </a:pP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граматички </a:t>
            </a:r>
            <a:r>
              <a:rPr lang="s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Cyrl-R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мушки, женски, средњи</a:t>
            </a: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31800">
              <a:spcBef>
                <a:spcPts val="0"/>
              </a:spcBef>
              <a:buFontTx/>
              <a:buAutoNum type="arabicPeriod"/>
            </a:pP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граматички </a:t>
            </a:r>
            <a:r>
              <a:rPr lang="s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број</a:t>
            </a: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Cyrl-R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једнина, множина</a:t>
            </a: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31800">
              <a:spcBef>
                <a:spcPts val="0"/>
              </a:spcBef>
              <a:buFontTx/>
              <a:buAutoNum type="arabicPeriod"/>
            </a:pP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падеж</a:t>
            </a:r>
          </a:p>
          <a:p>
            <a:pPr marL="457200" indent="-431800">
              <a:spcBef>
                <a:spcPts val="0"/>
              </a:spcBef>
              <a:buFontTx/>
              <a:buAutoNum type="arabicPeriod"/>
            </a:pP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компарација</a:t>
            </a: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(придеви) </a:t>
            </a:r>
          </a:p>
          <a:p>
            <a:pPr marL="457200" indent="-431800">
              <a:spcBef>
                <a:spcPts val="0"/>
              </a:spcBef>
              <a:buFontTx/>
              <a:buAutoNum type="arabicPeriod"/>
            </a:pP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 (заменице)</a:t>
            </a:r>
          </a:p>
        </p:txBody>
      </p:sp>
      <p:cxnSp>
        <p:nvCxnSpPr>
          <p:cNvPr id="3" name="Shape 125">
            <a:extLst>
              <a:ext uri="{FF2B5EF4-FFF2-40B4-BE49-F238E27FC236}">
                <a16:creationId xmlns:a16="http://schemas.microsoft.com/office/drawing/2014/main" id="{8F11625E-B3B6-45C5-BF8A-138C72CA5664}"/>
              </a:ext>
            </a:extLst>
          </p:cNvPr>
          <p:cNvCxnSpPr/>
          <p:nvPr/>
        </p:nvCxnSpPr>
        <p:spPr>
          <a:xfrm rot="10800000" flipH="1">
            <a:off x="107504" y="3435846"/>
            <a:ext cx="3857700" cy="117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370300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374AA-3DA8-4D44-90DB-DD149184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23478"/>
            <a:ext cx="9036496" cy="5020022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ЛИЧНИ ГЛАГОЛСКИ ОБЛИЦ</a:t>
            </a:r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	НАЧИНИ</a:t>
            </a:r>
            <a:b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D9B7C7DA-A58D-443C-AC51-A0CB2ACF04BE}"/>
              </a:ext>
            </a:extLst>
          </p:cNvPr>
          <p:cNvSpPr/>
          <p:nvPr/>
        </p:nvSpPr>
        <p:spPr>
          <a:xfrm rot="2005845">
            <a:off x="2074817" y="2211710"/>
            <a:ext cx="93610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567B341-1522-473C-9C46-518264DBDFF5}"/>
              </a:ext>
            </a:extLst>
          </p:cNvPr>
          <p:cNvSpPr/>
          <p:nvPr/>
        </p:nvSpPr>
        <p:spPr>
          <a:xfrm rot="19397051">
            <a:off x="6566601" y="2221810"/>
            <a:ext cx="93610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0382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FA1A2-FAB0-473F-B3AD-ACC2959A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27" y="51470"/>
            <a:ext cx="8796361" cy="4824536"/>
          </a:xfrm>
        </p:spPr>
        <p:txBody>
          <a:bodyPr>
            <a:normAutofit/>
          </a:bodyPr>
          <a:lstStyle/>
          <a:p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презент, перфекат, 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аорист, имперфекат, плусквамперфекат, 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футур </a:t>
            </a:r>
            <a:r>
              <a:rPr lang="sr-Latn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4" name="Picture 3" descr="A close up of a computer&#10;&#10;Description automatically generated">
            <a:extLst>
              <a:ext uri="{FF2B5EF4-FFF2-40B4-BE49-F238E27FC236}">
                <a16:creationId xmlns:a16="http://schemas.microsoft.com/office/drawing/2014/main" id="{0CEC4EAD-D09A-44E1-9990-AA434B1AB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818" y="1059582"/>
            <a:ext cx="2431182" cy="35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342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DF7B5-11DD-456C-9C54-8AB01E3A8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530154"/>
          </a:xfrm>
        </p:spPr>
        <p:txBody>
          <a:bodyPr>
            <a:normAutofit/>
          </a:bodyPr>
          <a:lstStyle/>
          <a:p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НАЧИНИ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ИМПЕРАТИВ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ПОТЕНЦИЈАЛ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ФУТУР </a:t>
            </a:r>
            <a:r>
              <a:rPr lang="sr-Latn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F8F3071-9A96-4FF6-975E-D353F4044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771550"/>
            <a:ext cx="2000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470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53752" y="61739"/>
            <a:ext cx="9036496" cy="50200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ЛИЧНИ:</a:t>
            </a:r>
            <a:r>
              <a:rPr lang="sr" b="1" u="sng" dirty="0"/>
              <a:t>	</a:t>
            </a:r>
            <a:r>
              <a:rPr lang="sr" dirty="0"/>
              <a:t>			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	2.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императив</a:t>
            </a:r>
            <a:endParaRPr lang="sr-Cyrl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s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перфекат	4. аорист</a:t>
            </a:r>
            <a:endParaRPr lang="sr-Cyrl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s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имперфекат</a:t>
            </a:r>
            <a:r>
              <a:rPr lang="sr" dirty="0"/>
              <a:t>	</a:t>
            </a:r>
            <a:r>
              <a:rPr lang="s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футур </a:t>
            </a:r>
            <a:r>
              <a:rPr lang="sr-Latn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sr-Cyrl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s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футур II</a:t>
            </a:r>
            <a:r>
              <a:rPr lang="sr" dirty="0"/>
              <a:t>		</a:t>
            </a:r>
            <a:r>
              <a:rPr lang="s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потенцијал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s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плусквамперфекат</a:t>
            </a:r>
            <a:r>
              <a:rPr lang="sr" dirty="0"/>
              <a:t>	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04E8F-AECC-480B-AE99-9ECD81C49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1470"/>
            <a:ext cx="8856984" cy="4680520"/>
          </a:xfrm>
        </p:spPr>
        <p:txBody>
          <a:bodyPr>
            <a:noAutofit/>
          </a:bodyPr>
          <a:lstStyle/>
          <a:p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 ПЕВАМ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ПЕРФЕКАТ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 САМ    						  ПЕВАО/ЛА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ИМПЕРАТИВ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 											ПЕВАЈ</a:t>
            </a:r>
            <a:b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724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5B5B2-3E23-43CD-B54C-44269019C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4968552"/>
          </a:xfrm>
        </p:spPr>
        <p:txBody>
          <a:bodyPr>
            <a:normAutofit fontScale="90000"/>
          </a:bodyPr>
          <a:lstStyle/>
          <a:p>
            <a:r>
              <a:rPr lang="sr-Cyrl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АОРИСТ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 ОТПЕВАХ*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ИМПЕРФЕКАТ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 								            ПЕВАХ*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ФУТУР </a:t>
            </a:r>
            <a:r>
              <a:rPr lang="sr-Latn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Cyrl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 ЋУ  								ПЕВАТИ</a:t>
            </a:r>
            <a:b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*аорист - свршени гл.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имперфекат - несвршени гл.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ОЛО ПЕВАЊЕ, ХОР">
            <a:extLst>
              <a:ext uri="{FF2B5EF4-FFF2-40B4-BE49-F238E27FC236}">
                <a16:creationId xmlns:a16="http://schemas.microsoft.com/office/drawing/2014/main" id="{3D4DAF7F-44CE-4ACA-87CC-FDFDE6EDC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7120">
            <a:off x="6339345" y="2504695"/>
            <a:ext cx="2512106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370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6F99-8645-48B7-A7D0-D88E6985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478"/>
            <a:ext cx="9036496" cy="4968552"/>
          </a:xfrm>
        </p:spPr>
        <p:txBody>
          <a:bodyPr>
            <a:noAutofit/>
          </a:bodyPr>
          <a:lstStyle/>
          <a:p>
            <a:r>
              <a:rPr lang="sr-Cyrl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ФУТУР </a:t>
            </a:r>
            <a:r>
              <a:rPr lang="sr-Latn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sr-Cyrl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 								ПЕВАО/ЛА</a:t>
            </a:r>
            <a:b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ПОТЕНЦИЈАЛ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  						БИХ ПЕВАО/ЛА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ПЛУСКВАМПЕРФЕКАТ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 САМ БИО ПЕВАО</a:t>
            </a:r>
            <a:endParaRPr lang="sr-Latn-R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235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53752" y="61739"/>
            <a:ext cx="9036496" cy="50200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Cyrl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</a:t>
            </a:r>
            <a:r>
              <a:rPr lang="sr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ИЧНИ</a:t>
            </a:r>
            <a:r>
              <a:rPr lang="s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Cyrl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ИНФИНИТИВ</a:t>
            </a:r>
            <a:r>
              <a:rPr 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ПЕВАТИ</a:t>
            </a:r>
            <a:endParaRPr lang="sr-Cyrl-R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sr-Cyrl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-ГЛАГОЛСКИ ПРИЛОГ САДАШЊИ </a:t>
            </a:r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ПЕВАЈУЋИ</a:t>
            </a:r>
          </a:p>
          <a:p>
            <a:pPr lvl="0">
              <a:buNone/>
            </a:pPr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ГЛАГОЛСКИ ПРИЛОГ ПРОШЛИ </a:t>
            </a:r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ОТПЕВАВШИ</a:t>
            </a:r>
          </a:p>
          <a:p>
            <a:pPr lvl="0">
              <a:buNone/>
            </a:pPr>
            <a:endParaRPr lang="sr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s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682096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0623-382D-4909-A210-E32ED6A1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3844"/>
            <a:ext cx="8568952" cy="4674170"/>
          </a:xfrm>
        </p:spPr>
        <p:txBody>
          <a:bodyPr>
            <a:normAutofit fontScale="90000"/>
          </a:bodyPr>
          <a:lstStyle/>
          <a:p>
            <a:pPr lvl="0"/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РАДНИ ГЛАГОЛСКИ ПРИДЕВ 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ПЕВАО, ПЕВАЛА, ПЕВАЛО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ТРПНИ ГЛАГОЛСКИ ПРИДЕВ 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ПЕВАН, ПЕВАНА, ПЕВАНО</a:t>
            </a:r>
            <a:endParaRPr lang="sr-Latn-RS" sz="6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Middle school Teacher Education Kindergarten, school PNG | PNGWave">
            <a:extLst>
              <a:ext uri="{FF2B5EF4-FFF2-40B4-BE49-F238E27FC236}">
                <a16:creationId xmlns:a16="http://schemas.microsoft.com/office/drawing/2014/main" id="{86904766-294F-4C21-9208-093AD4351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49482"/>
            <a:ext cx="2448272" cy="144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365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88DAA31-18F4-4C9F-BB20-39B02C245290}"/>
              </a:ext>
            </a:extLst>
          </p:cNvPr>
          <p:cNvSpPr/>
          <p:nvPr/>
        </p:nvSpPr>
        <p:spPr>
          <a:xfrm>
            <a:off x="212651" y="42530"/>
            <a:ext cx="4661614" cy="25215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водим, рече,</a:t>
            </a:r>
          </a:p>
          <a:p>
            <a:pPr algn="ctr"/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седео је, додај</a:t>
            </a:r>
            <a:endParaRPr lang="sr-Latn-R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7AE760E-80F1-4FE7-B284-16D66226369B}"/>
              </a:ext>
            </a:extLst>
          </p:cNvPr>
          <p:cNvSpPr/>
          <p:nvPr/>
        </p:nvSpPr>
        <p:spPr>
          <a:xfrm>
            <a:off x="179512" y="2590535"/>
            <a:ext cx="4608512" cy="25202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слушајући, </a:t>
            </a:r>
          </a:p>
          <a:p>
            <a:pPr algn="ctr"/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говорити,</a:t>
            </a:r>
          </a:p>
          <a:p>
            <a:pPr algn="ctr"/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печен</a:t>
            </a:r>
            <a:endParaRPr lang="sr-Latn-R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B5EB770-50A4-4DBE-A314-BB7AEC99A75B}"/>
              </a:ext>
            </a:extLst>
          </p:cNvPr>
          <p:cNvSpPr/>
          <p:nvPr/>
        </p:nvSpPr>
        <p:spPr>
          <a:xfrm>
            <a:off x="5076056" y="1109893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EF8EE78-DC3C-40DA-96F6-7599F1E5AC41}"/>
              </a:ext>
            </a:extLst>
          </p:cNvPr>
          <p:cNvSpPr/>
          <p:nvPr/>
        </p:nvSpPr>
        <p:spPr>
          <a:xfrm>
            <a:off x="5076056" y="3601559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53DA01-8E52-47FF-B7D7-B498AEB57F6E}"/>
              </a:ext>
            </a:extLst>
          </p:cNvPr>
          <p:cNvSpPr txBox="1"/>
          <p:nvPr/>
        </p:nvSpPr>
        <p:spPr>
          <a:xfrm>
            <a:off x="6179044" y="919265"/>
            <a:ext cx="2462867" cy="76944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ЛИЧНИ</a:t>
            </a:r>
            <a:endParaRPr lang="sr-Latn-R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EA5D03-BC66-459D-9AA1-CCBF4383CF79}"/>
              </a:ext>
            </a:extLst>
          </p:cNvPr>
          <p:cNvSpPr txBox="1"/>
          <p:nvPr/>
        </p:nvSpPr>
        <p:spPr>
          <a:xfrm>
            <a:off x="6108442" y="3465955"/>
            <a:ext cx="2999698" cy="76944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НЕЛИЧНИ</a:t>
            </a:r>
            <a:endParaRPr lang="sr-Latn-R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4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24983-CA6E-4A7F-97B5-0C444108C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60" y="198661"/>
            <a:ext cx="8892480" cy="47461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r-Cyrl-RS" sz="6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Глаголи</a:t>
            </a:r>
            <a:r>
              <a:rPr lang="sr-Cyrl-R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променљиве речи које означавају:</a:t>
            </a:r>
            <a:br>
              <a:rPr lang="sr-Cyrl-R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-радњу</a:t>
            </a:r>
            <a:br>
              <a:rPr lang="sr-Cyrl-R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-стање			 </a:t>
            </a:r>
            <a:br>
              <a:rPr lang="sr-Cyrl-R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-збивање</a:t>
            </a:r>
            <a:endParaRPr lang="sr-Latn-R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Дети и спорт векторный клипарт 7 | Дети играют, Футбол дети ...">
            <a:extLst>
              <a:ext uri="{FF2B5EF4-FFF2-40B4-BE49-F238E27FC236}">
                <a16:creationId xmlns:a16="http://schemas.microsoft.com/office/drawing/2014/main" id="{EB5FD4DF-AD53-4C64-9121-322D5E366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11710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086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107504" y="97742"/>
            <a:ext cx="8856984" cy="49942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</a:t>
            </a:r>
            <a:r>
              <a:rPr lang="sr-Cyrl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глаголски облици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састоје се од једне речи:</a:t>
            </a:r>
          </a:p>
          <a:p>
            <a:pPr lvl="0" rtl="0">
              <a:spcBef>
                <a:spcPts val="0"/>
              </a:spcBef>
              <a:buNone/>
            </a:pP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причам</a:t>
            </a:r>
          </a:p>
          <a:p>
            <a:pPr lvl="0" rtl="0">
              <a:spcBef>
                <a:spcPts val="0"/>
              </a:spcBef>
              <a:buNone/>
            </a:pP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слушај		  један глагол</a:t>
            </a:r>
          </a:p>
          <a:p>
            <a:pPr lvl="0" rtl="0">
              <a:spcBef>
                <a:spcPts val="0"/>
              </a:spcBef>
              <a:buNone/>
            </a:pP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вукох</a:t>
            </a:r>
            <a:endParaRPr lang="s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5C245FD2-3D8F-40A2-8B09-2C19149307FD}"/>
              </a:ext>
            </a:extLst>
          </p:cNvPr>
          <p:cNvSpPr/>
          <p:nvPr/>
        </p:nvSpPr>
        <p:spPr>
          <a:xfrm>
            <a:off x="3059832" y="2859782"/>
            <a:ext cx="288032" cy="201622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4100" name="Picture 4" descr="клипарт сова на прозрачном фоне: 5 тыс изображений найдено в ...">
            <a:extLst>
              <a:ext uri="{FF2B5EF4-FFF2-40B4-BE49-F238E27FC236}">
                <a16:creationId xmlns:a16="http://schemas.microsoft.com/office/drawing/2014/main" id="{55238692-9BDD-4574-98EB-B49AB884C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23678"/>
            <a:ext cx="1694681" cy="153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179512" y="97743"/>
            <a:ext cx="8784976" cy="50457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r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</a:t>
            </a:r>
            <a:r>
              <a:rPr lang="sr-Cyrl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глаголски облици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састоје се од две или више речи:</a:t>
            </a:r>
          </a:p>
          <a:p>
            <a:pPr lvl="0">
              <a:spcBef>
                <a:spcPts val="0"/>
              </a:spcBef>
              <a:buNone/>
            </a:pP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причао сам        </a:t>
            </a:r>
            <a:r>
              <a:rPr lang="sr-Cyrl-R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помоћни</a:t>
            </a:r>
            <a:endParaRPr lang="sr-Cyrl-R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стићи ћу				</a:t>
            </a:r>
            <a:r>
              <a:rPr lang="sr-Cyrl-R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 +</a:t>
            </a:r>
            <a:endParaRPr lang="sr-Cyrl-R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sr-Cyrl-R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 су ушли		</a:t>
            </a:r>
            <a:r>
              <a:rPr lang="sr-Cyrl-R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</a:t>
            </a:r>
            <a:endParaRPr lang="sr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BB2040AA-5EFE-4B96-9D50-2AF5608553B5}"/>
              </a:ext>
            </a:extLst>
          </p:cNvPr>
          <p:cNvSpPr/>
          <p:nvPr/>
        </p:nvSpPr>
        <p:spPr>
          <a:xfrm>
            <a:off x="5004048" y="2859782"/>
            <a:ext cx="288032" cy="201622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226900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0" y="142858"/>
            <a:ext cx="9144000" cy="47863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6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ПРОСТИ:	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инфинитив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презент	 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императив	4. аорист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имперфекат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/>
          </a:p>
          <a:p>
            <a:pPr lvl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3" name="Picture 2" descr="A close up of a box&#10;&#10;Description automatically generated">
            <a:extLst>
              <a:ext uri="{FF2B5EF4-FFF2-40B4-BE49-F238E27FC236}">
                <a16:creationId xmlns:a16="http://schemas.microsoft.com/office/drawing/2014/main" id="{DDC9F4A6-B9FB-468F-84CE-2BD913A00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428625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A6DB-DEBC-49F8-B2C6-C7222B5E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674170"/>
          </a:xfrm>
        </p:spPr>
        <p:txBody>
          <a:bodyPr>
            <a:normAutofit fontScale="90000"/>
          </a:bodyPr>
          <a:lstStyle/>
          <a:p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sr-Cyrl-R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гл. прилог садашњи</a:t>
            </a:r>
            <a:br>
              <a:rPr lang="sr-Cyrl-R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гл. прилог прошли</a:t>
            </a:r>
            <a:br>
              <a:rPr lang="sr-Cyrl-R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радни гл. придев</a:t>
            </a:r>
            <a:br>
              <a:rPr lang="sr-Cyrl-R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трпни гл. придев</a:t>
            </a:r>
            <a:br>
              <a:rPr lang="sr-Cyrl-R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building, window, drawing&#10;&#10;Description automatically generated">
            <a:extLst>
              <a:ext uri="{FF2B5EF4-FFF2-40B4-BE49-F238E27FC236}">
                <a16:creationId xmlns:a16="http://schemas.microsoft.com/office/drawing/2014/main" id="{9C23A83A-83DD-40A2-9EBD-502E61E6E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05798"/>
            <a:ext cx="7886700" cy="18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51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A6191-2C37-4810-A471-7CEB82B9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3844"/>
            <a:ext cx="8263830" cy="4746178"/>
          </a:xfrm>
        </p:spPr>
        <p:txBody>
          <a:bodyPr>
            <a:noAutofit/>
          </a:bodyPr>
          <a:lstStyle/>
          <a:p>
            <a:r>
              <a:rPr lang="sr-Cyrl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СЛОЖЕНИ: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1.перфекат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2.футур</a:t>
            </a:r>
            <a:r>
              <a:rPr lang="sr-Latn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3.футур</a:t>
            </a:r>
            <a:r>
              <a:rPr lang="sr-Latn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потенцијал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плусквамперфекат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3BFF518-79D4-475B-A68F-9A905F62CE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47"/>
          <a:stretch/>
        </p:blipFill>
        <p:spPr>
          <a:xfrm>
            <a:off x="5364088" y="555526"/>
            <a:ext cx="340957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316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CA4C5-48C8-44D6-91C9-A242A9F2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3844"/>
            <a:ext cx="8784976" cy="994172"/>
          </a:xfrm>
        </p:spPr>
        <p:txBody>
          <a:bodyPr>
            <a:noAutofit/>
          </a:bodyPr>
          <a:lstStyle/>
          <a:p>
            <a:r>
              <a:rPr lang="sr-Cyrl-R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ПОМОЋНИ ГЛАГОЛИ</a:t>
            </a:r>
            <a:endParaRPr lang="sr-Latn-R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6AE46D-F28C-42EC-8FDC-3D30D0CD5E3D}"/>
              </a:ext>
            </a:extLst>
          </p:cNvPr>
          <p:cNvSpPr/>
          <p:nvPr/>
        </p:nvSpPr>
        <p:spPr>
          <a:xfrm>
            <a:off x="251520" y="1311610"/>
            <a:ext cx="2909428" cy="1224136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јесам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61F877A-B2D6-48BC-9FB8-08AEC4DA8CB6}"/>
              </a:ext>
            </a:extLst>
          </p:cNvPr>
          <p:cNvSpPr/>
          <p:nvPr/>
        </p:nvSpPr>
        <p:spPr>
          <a:xfrm>
            <a:off x="3186100" y="2067694"/>
            <a:ext cx="2909428" cy="1224136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бити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55AB49-8D0D-4329-9379-C8553AE508F4}"/>
              </a:ext>
            </a:extLst>
          </p:cNvPr>
          <p:cNvSpPr/>
          <p:nvPr/>
        </p:nvSpPr>
        <p:spPr>
          <a:xfrm>
            <a:off x="5796136" y="3147814"/>
            <a:ext cx="2909428" cy="1224136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хтети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935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CA4C5-48C8-44D6-91C9-A242A9F2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3844"/>
            <a:ext cx="8784976" cy="994172"/>
          </a:xfrm>
        </p:spPr>
        <p:txBody>
          <a:bodyPr>
            <a:noAutofit/>
          </a:bodyPr>
          <a:lstStyle/>
          <a:p>
            <a:r>
              <a:rPr lang="sr-Cyrl-R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ПОМОЋНИ ГЛАГОЛИ</a:t>
            </a:r>
            <a:endParaRPr lang="sr-Latn-R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6AE46D-F28C-42EC-8FDC-3D30D0CD5E3D}"/>
              </a:ext>
            </a:extLst>
          </p:cNvPr>
          <p:cNvSpPr/>
          <p:nvPr/>
        </p:nvSpPr>
        <p:spPr>
          <a:xfrm>
            <a:off x="251520" y="1203598"/>
            <a:ext cx="2909428" cy="1224136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јесам          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61F877A-B2D6-48BC-9FB8-08AEC4DA8CB6}"/>
              </a:ext>
            </a:extLst>
          </p:cNvPr>
          <p:cNvSpPr/>
          <p:nvPr/>
        </p:nvSpPr>
        <p:spPr>
          <a:xfrm>
            <a:off x="279970" y="3875484"/>
            <a:ext cx="2909428" cy="1224136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бити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55AB49-8D0D-4329-9379-C8553AE508F4}"/>
              </a:ext>
            </a:extLst>
          </p:cNvPr>
          <p:cNvSpPr/>
          <p:nvPr/>
        </p:nvSpPr>
        <p:spPr>
          <a:xfrm>
            <a:off x="251520" y="2539541"/>
            <a:ext cx="2909428" cy="1224136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хтети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0C4934A-48F8-4D8E-98A4-1F0012290E24}"/>
              </a:ext>
            </a:extLst>
          </p:cNvPr>
          <p:cNvSpPr/>
          <p:nvPr/>
        </p:nvSpPr>
        <p:spPr>
          <a:xfrm>
            <a:off x="3419872" y="1815666"/>
            <a:ext cx="864096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821BD08-C2FC-4CFF-A748-2B419FB9F506}"/>
              </a:ext>
            </a:extLst>
          </p:cNvPr>
          <p:cNvSpPr/>
          <p:nvPr/>
        </p:nvSpPr>
        <p:spPr>
          <a:xfrm>
            <a:off x="3419872" y="2896487"/>
            <a:ext cx="864096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C2A62EB-4511-40B9-932F-5EBE781B0362}"/>
              </a:ext>
            </a:extLst>
          </p:cNvPr>
          <p:cNvSpPr/>
          <p:nvPr/>
        </p:nvSpPr>
        <p:spPr>
          <a:xfrm>
            <a:off x="3419872" y="4305262"/>
            <a:ext cx="864096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978186-A382-4AC7-AF1F-B4049B19A090}"/>
              </a:ext>
            </a:extLst>
          </p:cNvPr>
          <p:cNvSpPr txBox="1"/>
          <p:nvPr/>
        </p:nvSpPr>
        <p:spPr>
          <a:xfrm>
            <a:off x="4427983" y="1386210"/>
            <a:ext cx="446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сам, си, је...</a:t>
            </a:r>
            <a:endParaRPr lang="sr-Latn-R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B491F3-EFB6-49F5-86C3-7E5F0F78E8D9}"/>
              </a:ext>
            </a:extLst>
          </p:cNvPr>
          <p:cNvSpPr txBox="1"/>
          <p:nvPr/>
        </p:nvSpPr>
        <p:spPr>
          <a:xfrm>
            <a:off x="4427984" y="2539541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ћу, ћеш, ће...</a:t>
            </a:r>
            <a:endParaRPr lang="sr-Latn-R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8A9A6D-7DEA-4C09-9A74-264FF6A040A5}"/>
              </a:ext>
            </a:extLst>
          </p:cNvPr>
          <p:cNvSpPr txBox="1"/>
          <p:nvPr/>
        </p:nvSpPr>
        <p:spPr>
          <a:xfrm>
            <a:off x="4352967" y="3462871"/>
            <a:ext cx="4537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бих, би, будем, био...</a:t>
            </a:r>
            <a:endParaRPr lang="sr-Latn-R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88DAA31-18F4-4C9F-BB20-39B02C245290}"/>
              </a:ext>
            </a:extLst>
          </p:cNvPr>
          <p:cNvSpPr/>
          <p:nvPr/>
        </p:nvSpPr>
        <p:spPr>
          <a:xfrm>
            <a:off x="212651" y="42530"/>
            <a:ext cx="4661614" cy="25215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спавам, играј, сећи,</a:t>
            </a:r>
          </a:p>
          <a:p>
            <a:pPr algn="ctr"/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причах, возећи</a:t>
            </a:r>
            <a:endParaRPr lang="sr-Latn-R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7AE760E-80F1-4FE7-B284-16D66226369B}"/>
              </a:ext>
            </a:extLst>
          </p:cNvPr>
          <p:cNvSpPr/>
          <p:nvPr/>
        </p:nvSpPr>
        <p:spPr>
          <a:xfrm>
            <a:off x="179512" y="2590535"/>
            <a:ext cx="4608512" cy="25202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седео је, </a:t>
            </a:r>
          </a:p>
          <a:p>
            <a:pPr algn="ctr"/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бих волео,</a:t>
            </a:r>
          </a:p>
          <a:p>
            <a:pPr algn="ctr"/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 сишли</a:t>
            </a:r>
            <a:endParaRPr lang="sr-Latn-R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B5EB770-50A4-4DBE-A314-BB7AEC99A75B}"/>
              </a:ext>
            </a:extLst>
          </p:cNvPr>
          <p:cNvSpPr/>
          <p:nvPr/>
        </p:nvSpPr>
        <p:spPr>
          <a:xfrm>
            <a:off x="5076056" y="1109893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EF8EE78-DC3C-40DA-96F6-7599F1E5AC41}"/>
              </a:ext>
            </a:extLst>
          </p:cNvPr>
          <p:cNvSpPr/>
          <p:nvPr/>
        </p:nvSpPr>
        <p:spPr>
          <a:xfrm>
            <a:off x="5076056" y="3601559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53DA01-8E52-47FF-B7D7-B498AEB57F6E}"/>
              </a:ext>
            </a:extLst>
          </p:cNvPr>
          <p:cNvSpPr txBox="1"/>
          <p:nvPr/>
        </p:nvSpPr>
        <p:spPr>
          <a:xfrm>
            <a:off x="6179044" y="919265"/>
            <a:ext cx="2462867" cy="76944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</a:t>
            </a:r>
            <a:endParaRPr lang="sr-Latn-R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EA5D03-BC66-459D-9AA1-CCBF4383CF79}"/>
              </a:ext>
            </a:extLst>
          </p:cNvPr>
          <p:cNvSpPr txBox="1"/>
          <p:nvPr/>
        </p:nvSpPr>
        <p:spPr>
          <a:xfrm>
            <a:off x="6108442" y="3465955"/>
            <a:ext cx="2999698" cy="76944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</a:t>
            </a:r>
            <a:endParaRPr lang="sr-Latn-R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353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952744" y="2526955"/>
            <a:ext cx="24003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780856" y="780353"/>
            <a:ext cx="5143502" cy="3582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0935" y="643339"/>
            <a:ext cx="6020510" cy="39066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143007" y="2524594"/>
            <a:ext cx="24003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Floral Flower Background 2500*2204 transprent Png Free Download ...">
            <a:extLst>
              <a:ext uri="{FF2B5EF4-FFF2-40B4-BE49-F238E27FC236}">
                <a16:creationId xmlns:a16="http://schemas.microsoft.com/office/drawing/2014/main" id="{180F8EF2-E0AD-4698-8D34-43A05F978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5" y="283286"/>
            <a:ext cx="6732240" cy="462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08B846-1A9F-4CB9-80CF-E21971F575DD}"/>
              </a:ext>
            </a:extLst>
          </p:cNvPr>
          <p:cNvSpPr txBox="1">
            <a:spLocks/>
          </p:cNvSpPr>
          <p:nvPr/>
        </p:nvSpPr>
        <p:spPr>
          <a:xfrm>
            <a:off x="1619464" y="1381587"/>
            <a:ext cx="5331683" cy="3012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ВЕЖБАЊЕ</a:t>
            </a:r>
          </a:p>
        </p:txBody>
      </p:sp>
    </p:spTree>
    <p:extLst>
      <p:ext uri="{BB962C8B-B14F-4D97-AF65-F5344CB8AC3E}">
        <p14:creationId xmlns:p14="http://schemas.microsoft.com/office/powerpoint/2010/main" val="42653289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F3EA-EEBA-4322-9D4F-EF9CF0A9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3844"/>
            <a:ext cx="8263830" cy="4674170"/>
          </a:xfrm>
        </p:spPr>
        <p:txBody>
          <a:bodyPr>
            <a:normAutofit/>
          </a:bodyPr>
          <a:lstStyle/>
          <a:p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Подвуци </a:t>
            </a:r>
            <a:r>
              <a:rPr lang="sr-Cyrl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личне </a:t>
            </a:r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глаголске облике:</a:t>
            </a:r>
            <a:b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сањали су, упасти, певаћу, гледајући, одох, будем рекао.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7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A144B-95F7-47EA-BD20-96EFD2AAF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51470"/>
            <a:ext cx="8856984" cy="1216546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-цртати, трчати, прати, скакати, писати, певати...</a:t>
            </a:r>
            <a:endParaRPr lang="sr-Latn-R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8FFEBF-FC6B-4B7A-AC02-EEEFEE455A1C}"/>
              </a:ext>
            </a:extLst>
          </p:cNvPr>
          <p:cNvSpPr txBox="1">
            <a:spLocks/>
          </p:cNvSpPr>
          <p:nvPr/>
        </p:nvSpPr>
        <p:spPr>
          <a:xfrm>
            <a:off x="86753" y="1419622"/>
            <a:ext cx="8856984" cy="16561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-спавати, цветати, лежати, седети, мислити...</a:t>
            </a:r>
            <a:endParaRPr lang="sr-Latn-R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A25245-5277-401F-9648-6D36EBACDA9F}"/>
              </a:ext>
            </a:extLst>
          </p:cNvPr>
          <p:cNvSpPr txBox="1">
            <a:spLocks/>
          </p:cNvSpPr>
          <p:nvPr/>
        </p:nvSpPr>
        <p:spPr>
          <a:xfrm>
            <a:off x="107504" y="3219822"/>
            <a:ext cx="8856984" cy="1800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-грмети, севати, дувати,</a:t>
            </a:r>
          </a:p>
          <a:p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свитати, разданити се...</a:t>
            </a:r>
            <a:endParaRPr lang="sr-Latn-R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F3EA-EEBA-4322-9D4F-EF9CF0A9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3844"/>
            <a:ext cx="8263830" cy="4674170"/>
          </a:xfrm>
        </p:spPr>
        <p:txBody>
          <a:bodyPr>
            <a:normAutofit/>
          </a:bodyPr>
          <a:lstStyle/>
          <a:p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Подвуци личне глаголске облике:</a:t>
            </a:r>
            <a:b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сањали су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упасти, </a:t>
            </a:r>
            <a:r>
              <a:rPr lang="sr-Cyrl-RS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певаћу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гледајући, </a:t>
            </a:r>
            <a:r>
              <a:rPr lang="sr-Cyrl-RS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одох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рекао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525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F3EA-EEBA-4322-9D4F-EF9CF0A9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530154"/>
          </a:xfrm>
        </p:spPr>
        <p:txBody>
          <a:bodyPr>
            <a:normAutofit/>
          </a:bodyPr>
          <a:lstStyle/>
          <a:p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Подвуци </a:t>
            </a:r>
            <a:r>
              <a:rPr lang="sr-Cyrl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неличне</a:t>
            </a:r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глаголске облике:</a:t>
            </a:r>
            <a:b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кувати, смејали су се, прошетај, одгледавши, заволео бих, сечен.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188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F3EA-EEBA-4322-9D4F-EF9CF0A9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530154"/>
          </a:xfrm>
        </p:spPr>
        <p:txBody>
          <a:bodyPr>
            <a:normAutofit/>
          </a:bodyPr>
          <a:lstStyle/>
          <a:p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Подвуци неличне глаголске облике:</a:t>
            </a:r>
            <a:b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кувати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смејали су се, прошетај, </a:t>
            </a:r>
            <a:r>
              <a:rPr lang="sr-Cyrl-RS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одгледавши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заволео бих, </a:t>
            </a:r>
            <a:r>
              <a:rPr lang="sr-Cyrl-RS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860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E57E6-99B3-4EE0-85AB-AB2A55C8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407846" cy="4608512"/>
          </a:xfrm>
        </p:spPr>
        <p:txBody>
          <a:bodyPr>
            <a:noAutofit/>
          </a:bodyPr>
          <a:lstStyle/>
          <a:p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Подвуци </a:t>
            </a:r>
            <a:r>
              <a:rPr lang="sr-Cyrl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</a:t>
            </a:r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глаголске облике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ручам, позвати, гледали бисмо, испекосмо, били су стигли, застао је.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403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E57E6-99B3-4EE0-85AB-AB2A55C8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" y="123478"/>
            <a:ext cx="8407846" cy="4536504"/>
          </a:xfrm>
        </p:spPr>
        <p:txBody>
          <a:bodyPr>
            <a:noAutofit/>
          </a:bodyPr>
          <a:lstStyle/>
          <a:p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Подвуци просте глаголске облике:</a:t>
            </a:r>
            <a:b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ручам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позвати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гледали бисмо, </a:t>
            </a:r>
            <a:r>
              <a:rPr lang="sr-Cyrl-RS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испекосмо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били су стигли, застао је.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853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E57E6-99B3-4EE0-85AB-AB2A55C8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3844"/>
            <a:ext cx="8407846" cy="4818186"/>
          </a:xfrm>
        </p:spPr>
        <p:txBody>
          <a:bodyPr>
            <a:noAutofit/>
          </a:bodyPr>
          <a:lstStyle/>
          <a:p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Подвуци </a:t>
            </a:r>
            <a:r>
              <a:rPr lang="sr-Cyrl-R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сложене</a:t>
            </a:r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глаголске облике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будете сишли, вући, гледамо, изабрала је, желео бих, рећи ћу, испевах.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877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E57E6-99B3-4EE0-85AB-AB2A55C8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3844"/>
            <a:ext cx="8407846" cy="4818186"/>
          </a:xfrm>
        </p:spPr>
        <p:txBody>
          <a:bodyPr>
            <a:noAutofit/>
          </a:bodyPr>
          <a:lstStyle/>
          <a:p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Подвуци сложене глаголске облике:</a:t>
            </a:r>
            <a:b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будете сишли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вући, гледамо, </a:t>
            </a:r>
            <a:r>
              <a:rPr lang="sr-Cyrl-RS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изабрала је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желео бих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рећи ћу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испевах.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257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25E5-FDDB-454E-8CEB-9EF973AE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3844"/>
            <a:ext cx="3888432" cy="4242122"/>
          </a:xfrm>
        </p:spPr>
        <p:txBody>
          <a:bodyPr>
            <a:normAutofit fontScale="90000"/>
          </a:bodyPr>
          <a:lstStyle/>
          <a:p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Вежбање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https://wordwall.net/resource/1107376</a:t>
            </a:r>
            <a:b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unch of items that are on a table&#10;&#10;Description automatically generated">
            <a:extLst>
              <a:ext uri="{FF2B5EF4-FFF2-40B4-BE49-F238E27FC236}">
                <a16:creationId xmlns:a16="http://schemas.microsoft.com/office/drawing/2014/main" id="{44E3237D-8930-41E5-9BD1-C73341C95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50689"/>
            <a:ext cx="2915816" cy="424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3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79512" y="51470"/>
            <a:ext cx="8856983" cy="48965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lvl="0" indent="0" defTabSz="457200">
              <a:spcBef>
                <a:spcPts val="1000"/>
              </a:spcBef>
              <a:buNone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ГРАМАТИЧКЕ КАТЕГОРИЈЕ</a:t>
            </a:r>
            <a:r>
              <a:rPr lang="sr-Cyrl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ГЛАГОЛА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31800" defTabSz="457200">
              <a:spcBef>
                <a:spcPts val="1000"/>
              </a:spcBef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граматички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31800" defTabSz="457200">
              <a:spcBef>
                <a:spcPts val="1000"/>
              </a:spcBef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граматички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број</a:t>
            </a:r>
            <a:endParaRPr lang="sr-Cyrl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31800" defTabSz="457200">
              <a:spcBef>
                <a:spcPts val="1000"/>
              </a:spcBef>
            </a:pP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lvl="0" indent="0" defTabSz="457200">
              <a:spcBef>
                <a:spcPts val="1000"/>
              </a:spcBef>
              <a:buNone/>
            </a:pPr>
            <a:endParaRPr 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D8CAA-7FBF-443D-BD79-C81636A42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707654"/>
            <a:ext cx="1571625" cy="2905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73D16-AE31-4E1A-9ED6-867DE75A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3844"/>
            <a:ext cx="8263830" cy="4674170"/>
          </a:xfrm>
        </p:spPr>
        <p:txBody>
          <a:bodyPr>
            <a:normAutofit fontScale="90000"/>
          </a:bodyPr>
          <a:lstStyle/>
          <a:p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глаголски облици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(лични и нелични)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глаголски вид и род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стање (актив и пасив)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потврдност и одричност</a:t>
            </a:r>
            <a:b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липарт школа png » PNG Image">
            <a:extLst>
              <a:ext uri="{FF2B5EF4-FFF2-40B4-BE49-F238E27FC236}">
                <a16:creationId xmlns:a16="http://schemas.microsoft.com/office/drawing/2014/main" id="{3173C058-3498-4279-9647-A3375F7C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522" y="2590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66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251520" y="195486"/>
            <a:ext cx="8568952" cy="475252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sr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sr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КОНЈУГАЦИЈА-</a:t>
            </a:r>
            <a:r>
              <a:rPr lang="s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промена глагола</a:t>
            </a:r>
            <a:r>
              <a:rPr lang="sr-Cyrl-R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лицима, временима и начинима.</a:t>
            </a:r>
            <a:endParaRPr lang="s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close up of a toy&#10;&#10;Description automatically generated">
            <a:extLst>
              <a:ext uri="{FF2B5EF4-FFF2-40B4-BE49-F238E27FC236}">
                <a16:creationId xmlns:a16="http://schemas.microsoft.com/office/drawing/2014/main" id="{46CA1B61-6956-4A4D-80DE-92533BB79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19" y="123478"/>
            <a:ext cx="1512169" cy="20434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1338</Words>
  <Application>Microsoft Office PowerPoint</Application>
  <PresentationFormat>On-screen Show (16:9)</PresentationFormat>
  <Paragraphs>182</Paragraphs>
  <Slides>67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Calibri</vt:lpstr>
      <vt:lpstr>Calibri Light</vt:lpstr>
      <vt:lpstr>Helvetica Neue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Глаголи су променљиве речи које означавају: -радњу -стање     -збивање</vt:lpstr>
      <vt:lpstr>-цртати, трчати, прати, скакати, писати, певати...</vt:lpstr>
      <vt:lpstr>PowerPoint Presentation</vt:lpstr>
      <vt:lpstr>- глаголски облици   (лични и нелични) - глаголски вид и род - стање (актив и пасив) - потврдност и одричност </vt:lpstr>
      <vt:lpstr>PowerPoint Presentation</vt:lpstr>
      <vt:lpstr>PowerPoint Presentation</vt:lpstr>
      <vt:lpstr>Инфинитивна основа Инфинитив – основни облик глагола.  Наставци су:  -ти -ћи -сти</vt:lpstr>
      <vt:lpstr>Инфинитивна основа  -ти                        -ћи (одбије се      -сти наставак             (одбије се  -ти)            наставак -ох,        1. лице мн.        аориста)</vt:lpstr>
      <vt:lpstr>радити     радити      ради-</vt:lpstr>
      <vt:lpstr>Презентска основа – добија се тако што се одбије наставак за 1. л. мн. презента: певати      певамо      пева- сећи      сечемо      сече- јести      једемо      једе-</vt:lpstr>
      <vt:lpstr>PowerPoint Presentation</vt:lpstr>
      <vt:lpstr>Вежбање: вући сањати пасти прићи</vt:lpstr>
      <vt:lpstr>Вежбање: вући        вук-   вуче- сањати    сања-       сања- пасти       пад-         падне- прићи      приђ-       приђе-</vt:lpstr>
      <vt:lpstr>PowerPoint Presentation</vt:lpstr>
      <vt:lpstr>PowerPoint Presentation</vt:lpstr>
      <vt:lpstr>НЕСВРШЕНИ ГЛАГОЛИ: -ТРАЈНИ  (седети, читати, причати) -УЧЕСТАЛИ  (куцати, прескакати, кијати)</vt:lpstr>
      <vt:lpstr>СВРШЕНИ ГЛАГОЛИ: почетно-свршени (запливати, заплесати, поћи) завршно-свршени  (написати, доћи, нацртати) тренутно-свршени (сести, пасти, трепнути)</vt:lpstr>
      <vt:lpstr>отпевати</vt:lpstr>
      <vt:lpstr>PowerPoint Presentation</vt:lpstr>
      <vt:lpstr>PowerPoint Presentation</vt:lpstr>
      <vt:lpstr>ПРЕЛАЗНИ ГЛАГОЛИ  захтевају прави објекат (певати, учити, гледати...)</vt:lpstr>
      <vt:lpstr>НЕПРЕЛАЗНИ ГЛАГОЛИ  не захтевају прави објекат (лежати, ићи, плакати...)</vt:lpstr>
      <vt:lpstr>ПОВРАТНИ  ГЛАГОЛИ          имају повратну      речцу/заменицу СЕ (умити се, сећати се...)</vt:lpstr>
      <vt:lpstr>ПОВРАТНИ  ГЛАГОЛИ   прави  неправи  узaјамно (себе     (себе  (двоје)   =     =   се)          се)</vt:lpstr>
      <vt:lpstr>ПРАВИ: обути се, шминкати се НЕПРАВИ: радовати се, сећати се УЗАЈАМНО-ПОВРАТНИ: грлити се, договарати се</vt:lpstr>
      <vt:lpstr>туширати се уживати слушати бринути се узети устати</vt:lpstr>
      <vt:lpstr>туширати се - повратни уживати - непрелазни слушати - прелазни бринути се - повратни узети - прелазни устати - непрелазни</vt:lpstr>
      <vt:lpstr>PowerPoint Presentation</vt:lpstr>
      <vt:lpstr>PowerPoint Presentation</vt:lpstr>
      <vt:lpstr>PowerPoint Presentation</vt:lpstr>
      <vt:lpstr>Вежбање   https://wordwall.net/resource/1101838      </vt:lpstr>
      <vt:lpstr>PowerPoint Presentation</vt:lpstr>
      <vt:lpstr>Да се подсетимо... -Глаголи -Инфинитивна и презентска основа -Глаголски вид -Глаголски род</vt:lpstr>
      <vt:lpstr>PowerPoint Presentation</vt:lpstr>
      <vt:lpstr>PowerPoint Presentation</vt:lpstr>
      <vt:lpstr>ЛИЧНИ ГЛАГОЛСКИ ОБЛИЦИ   ВРЕМЕНА НАЧИНИ  </vt:lpstr>
      <vt:lpstr>ВРЕМЕНА:  презент, перфекат,  аорист, имперфекат, плусквамперфекат,  футур I</vt:lpstr>
      <vt:lpstr>НАЧИНИ: ИМПЕРАТИВ ПОТЕНЦИЈАЛ ФУТУР II</vt:lpstr>
      <vt:lpstr>PowerPoint Presentation</vt:lpstr>
      <vt:lpstr> ПРЕЗЕНТ  - ЈА ПЕВАМ ПЕРФЕКАТ - ЈА САМ            ПЕВАО/ЛА ИМПЕРАТИВ – ТИ            ПЕВАЈ  </vt:lpstr>
      <vt:lpstr>АОРИСТ – ЈА ОТПЕВАХ* ИМПЕРФЕКАТ – ЈА                     ПЕВАХ* ФУТУР I – ЈА ЋУ          ПЕВАТИ *аорист - свршени гл. имперфекат - несвршени гл.</vt:lpstr>
      <vt:lpstr>ФУТУР II – БУДЕМ          ПЕВАО/ЛА ПОТЕНЦИЈАЛ – ЈА        БИХ ПЕВАО/ЛА ПЛУСКВАМПЕРФЕКАТ-ЈА САМ БИО ПЕВАО</vt:lpstr>
      <vt:lpstr>PowerPoint Presentation</vt:lpstr>
      <vt:lpstr>-РАДНИ ГЛАГОЛСКИ ПРИДЕВ – ПЕВАО, ПЕВАЛА, ПЕВАЛО -ТРПНИ ГЛАГОЛСКИ ПРИДЕВ – ПЕВАН, ПЕВАНА, ПЕВАНО</vt:lpstr>
      <vt:lpstr>PowerPoint Presentation</vt:lpstr>
      <vt:lpstr>PowerPoint Presentation</vt:lpstr>
      <vt:lpstr>PowerPoint Presentation</vt:lpstr>
      <vt:lpstr>PowerPoint Presentation</vt:lpstr>
      <vt:lpstr>6. гл. прилог садашњи 7. гл. прилог прошли 8. радни гл. придев 9. трпни гл. придев  </vt:lpstr>
      <vt:lpstr>СЛОЖЕНИ: 1.перфекат 2.футур I 3.футур II 4. потенцијал 5. плусквамперфекат</vt:lpstr>
      <vt:lpstr>ПОМОЋНИ ГЛАГОЛИ</vt:lpstr>
      <vt:lpstr>ПОМОЋНИ ГЛАГОЛИ</vt:lpstr>
      <vt:lpstr>PowerPoint Presentation</vt:lpstr>
      <vt:lpstr>PowerPoint Presentation</vt:lpstr>
      <vt:lpstr>Подвуци личне глаголске облике: сањали су, упасти, певаћу, гледајући, одох, будем рекао.</vt:lpstr>
      <vt:lpstr>Подвуци личне глаголске облике: сањали су, упасти, певаћу, гледајући, одох, будем рекао.</vt:lpstr>
      <vt:lpstr>Подвуци неличне глаголске облике: кувати, смејали су се, прошетај, одгледавши, заволео бих, сечен.</vt:lpstr>
      <vt:lpstr>Подвуци неличне глаголске облике: кувати, смејали су се, прошетај, одгледавши, заволео бих, сечен.</vt:lpstr>
      <vt:lpstr>Подвуци просте глаголске облике: ручам, позвати, гледали бисмо, испекосмо, били су стигли, застао је.</vt:lpstr>
      <vt:lpstr>Подвуци просте глаголске облике: ручам, позвати, гледали бисмо, испекосмо, били су стигли, застао је.</vt:lpstr>
      <vt:lpstr>Подвуци сложене глаголске облике: будете сишли, вући, гледамо, изабрала је, желео бих, рећи ћу, испевах.</vt:lpstr>
      <vt:lpstr>Подвуци сложене глаголске облике: будете сишли, вући, гледамо, изабрала је, желео бих, рећи ћу, испевах.</vt:lpstr>
      <vt:lpstr> Вежбање  https://wordwall.net/resource/1107376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 Markovic</dc:creator>
  <cp:lastModifiedBy>Milos Stepanoski</cp:lastModifiedBy>
  <cp:revision>48</cp:revision>
  <dcterms:created xsi:type="dcterms:W3CDTF">2020-03-28T12:32:43Z</dcterms:created>
  <dcterms:modified xsi:type="dcterms:W3CDTF">2024-03-24T19:45:41Z</dcterms:modified>
</cp:coreProperties>
</file>