
<file path=[Content_Types].xml><?xml version="1.0" encoding="utf-8"?>
<Types xmlns="http://schemas.openxmlformats.org/package/2006/content-types">
  <Default ContentType="image/png" Extension="png"/>
  <Default ContentType="image/jpeg" Extension="jpeg"/>
  <Default ContentType="application/vnd.openxmlformats-package.relationships+xml" Extension="rels"/>
  <Default ContentType="application/xml" Extension="xml"/>
  <Default ContentType="image/jpeg" Extension="jpg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+xml" PartName="/ppt/slides/slide15.xml"/>
  <Override ContentType="application/vnd.openxmlformats-officedocument.presentationml.slide+xml" PartName="/ppt/slides/slide16.xml"/>
  <Override ContentType="application/vnd.openxmlformats-officedocument.presentationml.slide+xml" PartName="/ppt/slides/slide17.xml"/>
  <Override ContentType="application/vnd.openxmlformats-officedocument.presentationml.slide+xml" PartName="/ppt/slides/slide18.xml"/>
  <Override ContentType="application/vnd.openxmlformats-officedocument.presentationml.slide+xml" PartName="/ppt/slides/slide19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9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4" r:id="rId17"/>
    <p:sldId id="271" r:id="rId18"/>
    <p:sldId id="272" r:id="rId19"/>
    <p:sldId id="273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 autoAdjust="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3324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609600" y="3699804"/>
            <a:ext cx="110744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609600" y="1433732"/>
            <a:ext cx="110744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951501" y="3550126"/>
            <a:ext cx="39624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6278099" y="3550126"/>
            <a:ext cx="39624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6053797" y="3526302"/>
            <a:ext cx="6096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12/24/2021</a:t>
            </a:fld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609600" y="1524000"/>
            <a:ext cx="109728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12/24/2021</a:t>
            </a:fld>
            <a:endParaRPr lang="en-US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505200"/>
            <a:ext cx="105664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4958864"/>
            <a:ext cx="105664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914400" y="4916993"/>
            <a:ext cx="105664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12/24/2021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609600" y="1524000"/>
            <a:ext cx="5413248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6197600" y="1524000"/>
            <a:ext cx="5413248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12/24/2021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399593"/>
            <a:ext cx="5386917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609600" y="2201896"/>
            <a:ext cx="53848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6199717" y="2201896"/>
            <a:ext cx="53848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5448"/>
            <a:ext cx="109728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6197600" y="1399593"/>
            <a:ext cx="5386917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750593" y="2180219"/>
            <a:ext cx="499872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6339840" y="2180219"/>
            <a:ext cx="499872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12/24/2021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12/24/2021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609600" y="457200"/>
            <a:ext cx="83312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042400" y="1600200"/>
            <a:ext cx="2645664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9042400" y="457200"/>
            <a:ext cx="26416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12/24/2021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39200" y="457200"/>
            <a:ext cx="2743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09600" y="457200"/>
            <a:ext cx="80264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39200" y="1600200"/>
            <a:ext cx="27432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12/24/2021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609600" y="1447800"/>
            <a:ext cx="109728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7721600" y="6203667"/>
            <a:ext cx="34544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12/24/2021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844800" y="6203667"/>
            <a:ext cx="47752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11214100" y="6181531"/>
            <a:ext cx="8128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609600" y="152400"/>
            <a:ext cx="109728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 ?><Relationships xmlns="http://schemas.openxmlformats.org/package/2006/relationships"><Relationship Id="rId3" Target="../media/image4.jpeg" Type="http://schemas.openxmlformats.org/officeDocument/2006/relationships/image"/><Relationship Id="rId2" Target="../media/image3.jpeg" Type="http://schemas.openxmlformats.org/officeDocument/2006/relationships/image"/><Relationship Id="rId1" Target="../slideLayouts/slideLayout1.xml" Type="http://schemas.openxmlformats.org/officeDocument/2006/relationships/slideLayout"/></Relationships>
</file>

<file path=ppt/slides/_rels/slide10.xml.rels><?xml version="1.0" encoding="UTF-8" standalone="yes" ?><Relationships xmlns="http://schemas.openxmlformats.org/package/2006/relationships"><Relationship Id="rId2" Target="../media/image16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11.xml.rels><?xml version="1.0" encoding="UTF-8" standalone="yes" ?><Relationships xmlns="http://schemas.openxmlformats.org/package/2006/relationships"><Relationship Id="rId2" Target="../media/image17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12.xml.rels><?xml version="1.0" encoding="UTF-8" standalone="yes" ?><Relationships xmlns="http://schemas.openxmlformats.org/package/2006/relationships"><Relationship Id="rId2" Target="../media/image18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13.xml.rels><?xml version="1.0" encoding="UTF-8" standalone="yes" ?><Relationships xmlns="http://schemas.openxmlformats.org/package/2006/relationships"><Relationship Id="rId2" Target="../media/image19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14.xml.rels><?xml version="1.0" encoding="UTF-8" standalone="yes" ?><Relationships xmlns="http://schemas.openxmlformats.org/package/2006/relationships"><Relationship Id="rId3" Target="../media/image21.jpeg" Type="http://schemas.openxmlformats.org/officeDocument/2006/relationships/image"/><Relationship Id="rId2" Target="../media/image20.jpeg" Type="http://schemas.openxmlformats.org/officeDocument/2006/relationships/image"/><Relationship Id="rId1" Target="../slideLayouts/slideLayout2.xml" Type="http://schemas.openxmlformats.org/officeDocument/2006/relationships/slideLayout"/><Relationship Id="rId4" Target="../media/image22.jpeg" Type="http://schemas.openxmlformats.org/officeDocument/2006/relationships/image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forms.gle/8pUHek9ZPUqw4Esu5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 ?><Relationships xmlns="http://schemas.openxmlformats.org/package/2006/relationships"><Relationship Id="rId2" Target="../media/image23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g"/><Relationship Id="rId2" Type="http://schemas.openxmlformats.org/officeDocument/2006/relationships/image" Target="../media/image24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g"/><Relationship Id="rId2" Type="http://schemas.openxmlformats.org/officeDocument/2006/relationships/image" Target="../media/image26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g"/><Relationship Id="rId2" Type="http://schemas.openxmlformats.org/officeDocument/2006/relationships/image" Target="../media/image28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 ?><Relationships xmlns="http://schemas.openxmlformats.org/package/2006/relationships"><Relationship Id="rId2" Target="../media/image5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3.xml.rels><?xml version="1.0" encoding="UTF-8" standalone="yes" ?><Relationships xmlns="http://schemas.openxmlformats.org/package/2006/relationships"><Relationship Id="rId2" Target="../media/image6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4.xml.rels><?xml version="1.0" encoding="UTF-8" standalone="yes" ?><Relationships xmlns="http://schemas.openxmlformats.org/package/2006/relationships"><Relationship Id="rId2" Target="../media/image7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5.xml.rels><?xml version="1.0" encoding="UTF-8" standalone="yes" ?><Relationships xmlns="http://schemas.openxmlformats.org/package/2006/relationships"><Relationship Id="rId3" Target="https://www.youtube.com/watch?v=SaeIUCEIzdQ&amp;t=3572s" TargetMode="External" Type="http://schemas.openxmlformats.org/officeDocument/2006/relationships/hyperlink"/><Relationship Id="rId2" Target="http://www.open.ac.uk/socialsciences/semlin/sr/pismo-1.php" TargetMode="External" Type="http://schemas.openxmlformats.org/officeDocument/2006/relationships/hyperlink"/><Relationship Id="rId1" Target="../slideLayouts/slideLayout2.xml" Type="http://schemas.openxmlformats.org/officeDocument/2006/relationships/slideLayout"/><Relationship Id="rId5" Target="../media/image8.jpeg" Type="http://schemas.openxmlformats.org/officeDocument/2006/relationships/image"/><Relationship Id="rId4" Target="https://www.politika.rs/scc/clanak/349245/Pogledi/Zidova-ima-dosta" TargetMode="External" Type="http://schemas.openxmlformats.org/officeDocument/2006/relationships/hyperlink"/></Relationships>
</file>

<file path=ppt/slides/_rels/slide6.xml.rels><?xml version="1.0" encoding="UTF-8" standalone="yes" ?><Relationships xmlns="http://schemas.openxmlformats.org/package/2006/relationships"><Relationship Id="rId3" Target="../media/image9.jpeg" Type="http://schemas.openxmlformats.org/officeDocument/2006/relationships/image"/><Relationship Id="rId2" Target="https://www.youtube.com/watch?v=4RXhLWF49mE" TargetMode="External" Type="http://schemas.openxmlformats.org/officeDocument/2006/relationships/hyperlink"/><Relationship Id="rId1" Target="../slideLayouts/slideLayout2.xml" Type="http://schemas.openxmlformats.org/officeDocument/2006/relationships/slideLayout"/></Relationships>
</file>

<file path=ppt/slides/_rels/slide7.xml.rels><?xml version="1.0" encoding="UTF-8" standalone="yes" ?><Relationships xmlns="http://schemas.openxmlformats.org/package/2006/relationships"><Relationship Id="rId3" Target="../media/image11.jpeg" Type="http://schemas.openxmlformats.org/officeDocument/2006/relationships/image"/><Relationship Id="rId2" Target="../media/image10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8.xml.rels><?xml version="1.0" encoding="UTF-8" standalone="yes" ?><Relationships xmlns="http://schemas.openxmlformats.org/package/2006/relationships"><Relationship Id="rId3" Target="../media/image13.jpeg" Type="http://schemas.openxmlformats.org/officeDocument/2006/relationships/image"/><Relationship Id="rId2" Target="../media/image12.jpeg" Type="http://schemas.openxmlformats.org/officeDocument/2006/relationships/image"/><Relationship Id="rId1" Target="../slideLayouts/slideLayout2.xml" Type="http://schemas.openxmlformats.org/officeDocument/2006/relationships/slideLayout"/><Relationship Id="rId4" Target="../media/image14.jpeg" Type="http://schemas.openxmlformats.org/officeDocument/2006/relationships/image"/></Relationships>
</file>

<file path=ppt/slides/_rels/slide9.xml.rels><?xml version="1.0" encoding="UTF-8" standalone="yes" ?><Relationships xmlns="http://schemas.openxmlformats.org/package/2006/relationships"><Relationship Id="rId2" Target="../media/image15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7254" y="4064457"/>
            <a:ext cx="3292393" cy="2111618"/>
          </a:xfrm>
        </p:spPr>
        <p:txBody>
          <a:bodyPr>
            <a:normAutofit lnSpcReduction="10000"/>
          </a:bodyPr>
          <a:lstStyle/>
          <a:p>
            <a:r>
              <a:rPr lang="sr-Cyrl-RS" sz="4400" dirty="0"/>
              <a:t>Писма</a:t>
            </a:r>
            <a:endParaRPr lang="sr-Latn-RS" sz="4800" dirty="0" smtClean="0"/>
          </a:p>
          <a:p>
            <a:r>
              <a:rPr lang="sr-Cyrl-RS" sz="4800" dirty="0" smtClean="0"/>
              <a:t>Хилда</a:t>
            </a:r>
            <a:r>
              <a:rPr lang="sr-Latn-RS" sz="4800" dirty="0" smtClean="0"/>
              <a:t> </a:t>
            </a:r>
            <a:r>
              <a:rPr lang="sr-Cyrl-RS" sz="4800" dirty="0" smtClean="0"/>
              <a:t>Дајч</a:t>
            </a:r>
            <a:endParaRPr lang="en-US" sz="4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4885647">
            <a:off x="1782256" y="954657"/>
            <a:ext cx="2057168" cy="244277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25212" y="358390"/>
            <a:ext cx="3905250" cy="3981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4887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61397" y="2133600"/>
            <a:ext cx="6928833" cy="4724400"/>
          </a:xfrm>
        </p:spPr>
        <p:txBody>
          <a:bodyPr>
            <a:normAutofit/>
          </a:bodyPr>
          <a:lstStyle/>
          <a:p>
            <a:r>
              <a:rPr lang="sr-Cyrl-RS" sz="2000" i="1" dirty="0" smtClean="0"/>
              <a:t>Мирјана драга, овде сада има 2000 жена и деце, скоро 100 одојчади за коју не може ни млеко да се кува јер нема огрева а према висини павиљона и јачини кошаве можеш већ да израчунаш ступањ топлоте. Читам Хајнеа и он ми прија, мада имамо клозет удаљен пола километра и то за петнаест особа наједанпут, мада смо до четири сата добили само два пута мало купуса за који се види да је куван у води, мада лежим на мало сламе, а деца са свију страна и светлост гори целе ноћи, мада вичу на нас: </a:t>
            </a:r>
            <a:r>
              <a:rPr lang="sr-Latn-RS" sz="2000" i="1" dirty="0" smtClean="0"/>
              <a:t>„Idiotische Saubande“ (</a:t>
            </a:r>
            <a:r>
              <a:rPr lang="sr-Cyrl-RS" sz="2000" i="1" dirty="0" smtClean="0"/>
              <a:t>идиотска свињска банда) итд., мада нас зову сваки час на збор и све преступе строго кажњавају. Зидова има доста...</a:t>
            </a:r>
            <a:endParaRPr lang="en-US" sz="2000" i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6898805" cy="882718"/>
          </a:xfrm>
        </p:spPr>
        <p:txBody>
          <a:bodyPr>
            <a:normAutofit/>
          </a:bodyPr>
          <a:lstStyle/>
          <a:p>
            <a:r>
              <a:rPr lang="ru-RU" dirty="0"/>
              <a:t>Главни део часа (50 минута)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611" y="2442693"/>
            <a:ext cx="4275786" cy="34300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8289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820683" y="1991572"/>
            <a:ext cx="2443002" cy="386438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6" y="624110"/>
            <a:ext cx="6834410" cy="779687"/>
          </a:xfrm>
        </p:spPr>
        <p:txBody>
          <a:bodyPr/>
          <a:lstStyle/>
          <a:p>
            <a:r>
              <a:rPr lang="ru-RU" dirty="0"/>
              <a:t>Главни део часа (50 минута)</a:t>
            </a:r>
            <a:endParaRPr lang="en-US" dirty="0"/>
          </a:p>
        </p:txBody>
      </p:sp>
      <p:sp>
        <p:nvSpPr>
          <p:cNvPr id="4" name="Cloud Callout 3"/>
          <p:cNvSpPr/>
          <p:nvPr/>
        </p:nvSpPr>
        <p:spPr>
          <a:xfrm>
            <a:off x="1223493" y="1493948"/>
            <a:ext cx="2807594" cy="2335369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/>
              <a:t> </a:t>
            </a:r>
            <a:r>
              <a:rPr lang="sr-Cyrl-RS" dirty="0" smtClean="0"/>
              <a:t>...</a:t>
            </a:r>
            <a:r>
              <a:rPr lang="sr-Cyrl-RS" i="1" dirty="0" smtClean="0"/>
              <a:t>једном речју једна велика штала за 5000 и више људи, без зида...</a:t>
            </a:r>
            <a:endParaRPr lang="en-US" i="1" dirty="0"/>
          </a:p>
        </p:txBody>
      </p:sp>
      <p:sp>
        <p:nvSpPr>
          <p:cNvPr id="5" name="Cloud Callout 4"/>
          <p:cNvSpPr/>
          <p:nvPr/>
        </p:nvSpPr>
        <p:spPr>
          <a:xfrm>
            <a:off x="7512672" y="1536879"/>
            <a:ext cx="3829328" cy="2318198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i="1" dirty="0" smtClean="0"/>
              <a:t>Добијамо или доручак или вечеру и то уз најпогрдније речи – срећа још, човеку прође апетит, па није гладан...</a:t>
            </a:r>
            <a:endParaRPr lang="en-US" i="1" dirty="0"/>
          </a:p>
        </p:txBody>
      </p:sp>
      <p:sp>
        <p:nvSpPr>
          <p:cNvPr id="6" name="Cloud Callout 5"/>
          <p:cNvSpPr/>
          <p:nvPr/>
        </p:nvSpPr>
        <p:spPr>
          <a:xfrm>
            <a:off x="1390919" y="4207098"/>
            <a:ext cx="3258354" cy="2060621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i="1" dirty="0" smtClean="0"/>
              <a:t>Данас сам била тамо и ошишала петнаест вашљиваца...</a:t>
            </a:r>
            <a:endParaRPr lang="en-US" i="1" dirty="0"/>
          </a:p>
        </p:txBody>
      </p:sp>
      <p:sp>
        <p:nvSpPr>
          <p:cNvPr id="7" name="Cloud Callout 6"/>
          <p:cNvSpPr/>
          <p:nvPr/>
        </p:nvSpPr>
        <p:spPr>
          <a:xfrm>
            <a:off x="7512672" y="3829317"/>
            <a:ext cx="3760632" cy="2343954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dirty="0" smtClean="0"/>
              <a:t>...</a:t>
            </a:r>
            <a:r>
              <a:rPr lang="sr-Cyrl-RS" i="1" dirty="0" smtClean="0"/>
              <a:t>лежим и под собом осећам сламу (диван предмет нарочито када се испуни бувама) и пишем ти...</a:t>
            </a:r>
            <a:r>
              <a:rPr lang="en-US" i="1" dirty="0" smtClean="0"/>
              <a:t>.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6001860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 animBg="1"/>
      <p:bldP spid="6" grpId="0" animBg="1"/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721995" y="2558401"/>
            <a:ext cx="4191000" cy="279082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6" y="624110"/>
            <a:ext cx="6860168" cy="766808"/>
          </a:xfrm>
        </p:spPr>
        <p:txBody>
          <a:bodyPr/>
          <a:lstStyle/>
          <a:p>
            <a:r>
              <a:rPr lang="ru-RU" dirty="0"/>
              <a:t>Главни део часа (50 минута)</a:t>
            </a:r>
            <a:endParaRPr lang="en-US" dirty="0"/>
          </a:p>
        </p:txBody>
      </p:sp>
      <p:sp>
        <p:nvSpPr>
          <p:cNvPr id="4" name="Vertical Scroll 3"/>
          <p:cNvSpPr/>
          <p:nvPr/>
        </p:nvSpPr>
        <p:spPr>
          <a:xfrm>
            <a:off x="309095" y="1764405"/>
            <a:ext cx="3412900" cy="4378818"/>
          </a:xfrm>
          <a:prstGeom prst="vertic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dirty="0" smtClean="0"/>
              <a:t>Близу смо света, а тако удаљени од свих. Ни са ким немамо везе, живот сваког појединца напољу тече исто тако даље, као да се пола километра даље не одиграва кланица шест хиљада невиних.</a:t>
            </a:r>
            <a:r>
              <a:rPr lang="en-US" dirty="0" smtClean="0"/>
              <a:t> </a:t>
            </a:r>
            <a:r>
              <a:rPr lang="sr-Cyrl-RS" dirty="0" smtClean="0"/>
              <a:t>Сви смо једнаки по свом кукавичлуку, и ви и ми. Доста!</a:t>
            </a:r>
            <a:endParaRPr lang="en-US" dirty="0"/>
          </a:p>
        </p:txBody>
      </p:sp>
      <p:sp>
        <p:nvSpPr>
          <p:cNvPr id="5" name="Vertical Scroll 4"/>
          <p:cNvSpPr/>
          <p:nvPr/>
        </p:nvSpPr>
        <p:spPr>
          <a:xfrm>
            <a:off x="8222087" y="1991730"/>
            <a:ext cx="3703749" cy="3726490"/>
          </a:xfrm>
          <a:prstGeom prst="vertic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dirty="0" smtClean="0"/>
              <a:t>...пре неки дан смо уређивали лешеве, било их је 27...</a:t>
            </a:r>
            <a:r>
              <a:rPr lang="en-US" dirty="0" smtClean="0"/>
              <a:t> </a:t>
            </a:r>
            <a:r>
              <a:rPr lang="sr-Cyrl-RS" dirty="0" smtClean="0"/>
              <a:t>Мени ништа више није одвратно, ни мој прљави посао. Све би се могло само кад би се знало оно што се не може сазнати – када ће се отворити капије милости.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51676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01555" y="3412901"/>
            <a:ext cx="5821250" cy="3116688"/>
          </a:xfrm>
        </p:spPr>
        <p:txBody>
          <a:bodyPr>
            <a:normAutofit/>
          </a:bodyPr>
          <a:lstStyle/>
          <a:p>
            <a:r>
              <a:rPr lang="sr-Latn-RS" sz="2000" dirty="0" smtClean="0"/>
              <a:t>„</a:t>
            </a:r>
            <a:r>
              <a:rPr lang="ru-RU" sz="2000" dirty="0" smtClean="0"/>
              <a:t>Као </a:t>
            </a:r>
            <a:r>
              <a:rPr lang="ru-RU" sz="2000" dirty="0"/>
              <a:t>ни тада, ни данас значајан број нас не примећује зидове који постоје у савременом друштву. Називамо их нацијама, религијама, идеологијама, друштвеним групама, породицама... Стиче се утисак да и у првим деценијама 21. века, упркос напретку знања, образовању и култури, лакше уочавамо оно што нас разликује од онога што нас суштински повезује</a:t>
            </a:r>
            <a:r>
              <a:rPr lang="ru-RU" sz="2000" dirty="0" smtClean="0"/>
              <a:t>.</a:t>
            </a:r>
            <a:r>
              <a:rPr lang="sr-Latn-RS" sz="2000" dirty="0" smtClean="0"/>
              <a:t>“ </a:t>
            </a:r>
            <a:endParaRPr lang="en-US" sz="2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6" y="624110"/>
            <a:ext cx="7336686" cy="805445"/>
          </a:xfrm>
        </p:spPr>
        <p:txBody>
          <a:bodyPr/>
          <a:lstStyle/>
          <a:p>
            <a:r>
              <a:rPr lang="sr-Cyrl-RS" dirty="0" smtClean="0"/>
              <a:t>Завршни део часа (20 минута)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8947" y="1656878"/>
            <a:ext cx="5084225" cy="29889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879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8366" y="1352280"/>
            <a:ext cx="3923785" cy="5344734"/>
          </a:xfrm>
        </p:spPr>
        <p:txBody>
          <a:bodyPr>
            <a:noAutofit/>
          </a:bodyPr>
          <a:lstStyle/>
          <a:p>
            <a:r>
              <a:rPr lang="sr-Latn-RS" sz="2000" dirty="0" smtClean="0"/>
              <a:t>„</a:t>
            </a:r>
            <a:r>
              <a:rPr lang="ru-RU" sz="2000" dirty="0" smtClean="0"/>
              <a:t>Историја </a:t>
            </a:r>
            <a:r>
              <a:rPr lang="ru-RU" sz="2000" dirty="0"/>
              <a:t>нам, дакле, по ко зна који пут показује да се једном ненаучене лекције понављају. Лекције о иманентној потреби групе да успоставља зидове, тежњи и напору изузетних појединаца да их својим делима и животом руше. Хилда Дајч припадала је тој малобројној групи изузетних појединаца. Насупрот њој налазили су се злочинци, као и многобројни неми посматрачи</a:t>
            </a:r>
            <a:r>
              <a:rPr lang="ru-RU" sz="2000" dirty="0" smtClean="0"/>
              <a:t>.</a:t>
            </a:r>
            <a:r>
              <a:rPr lang="sr-Latn-RS" sz="2000" dirty="0" smtClean="0"/>
              <a:t>“</a:t>
            </a:r>
            <a:endParaRPr lang="en-US" sz="2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7310929" cy="844082"/>
          </a:xfrm>
        </p:spPr>
        <p:txBody>
          <a:bodyPr>
            <a:normAutofit/>
          </a:bodyPr>
          <a:lstStyle/>
          <a:p>
            <a:r>
              <a:rPr lang="ru-RU" dirty="0"/>
              <a:t>Завршни део часа (20 минута)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68097" y="1349530"/>
            <a:ext cx="3835757" cy="215976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96398" y="3627952"/>
            <a:ext cx="2628900" cy="174307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05964" y="3802490"/>
            <a:ext cx="4157732" cy="2200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95719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481489" y="645107"/>
            <a:ext cx="5890556" cy="1170814"/>
          </a:xfrm>
        </p:spPr>
        <p:txBody>
          <a:bodyPr/>
          <a:lstStyle/>
          <a:p>
            <a:pPr algn="ctr"/>
            <a:r>
              <a:rPr lang="sr-Cyrl-RS" dirty="0" smtClean="0"/>
              <a:t>Попуните анкету са следећег линка:</a:t>
            </a:r>
          </a:p>
          <a:p>
            <a:pPr algn="ctr"/>
            <a:r>
              <a:rPr lang="sr-Cyrl-RS" dirty="0" smtClean="0">
                <a:hlinkClick r:id="rId2"/>
              </a:rPr>
              <a:t>Евалуација</a:t>
            </a:r>
            <a:endParaRPr lang="sr-Cyrl-R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09600" y="152400"/>
            <a:ext cx="4052552" cy="1328670"/>
          </a:xfrm>
        </p:spPr>
        <p:txBody>
          <a:bodyPr/>
          <a:lstStyle/>
          <a:p>
            <a:pPr algn="ctr"/>
            <a:r>
              <a:rPr lang="sr-Cyrl-RS" dirty="0" smtClean="0"/>
              <a:t>Евалуација часа</a:t>
            </a:r>
            <a:endParaRPr lang="en-US" dirty="0"/>
          </a:p>
        </p:txBody>
      </p:sp>
      <p:sp>
        <p:nvSpPr>
          <p:cNvPr id="5" name="Oval Callout 4"/>
          <p:cNvSpPr/>
          <p:nvPr/>
        </p:nvSpPr>
        <p:spPr>
          <a:xfrm>
            <a:off x="1339403" y="1815921"/>
            <a:ext cx="4142086" cy="1532586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/>
              <a:t>Било је лепо информисали смо се више о жртвама у Другом светском рату и самом Другом светском рату.</a:t>
            </a:r>
            <a:endParaRPr lang="en-US"/>
          </a:p>
        </p:txBody>
      </p:sp>
      <p:sp>
        <p:nvSpPr>
          <p:cNvPr id="6" name="Oval Callout 5"/>
          <p:cNvSpPr/>
          <p:nvPr/>
        </p:nvSpPr>
        <p:spPr>
          <a:xfrm>
            <a:off x="6153645" y="1574443"/>
            <a:ext cx="4546243" cy="2163652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Данашњи час ми се веома свидео. Наyчила сам нешто ново и много сам боље разyмела тему. Пробyдио jе доста емоциjа y мени коjе се раниje нисy jaвљале.</a:t>
            </a:r>
            <a:endParaRPr lang="en-US" dirty="0"/>
          </a:p>
        </p:txBody>
      </p:sp>
      <p:sp>
        <p:nvSpPr>
          <p:cNvPr id="7" name="Oval Callout 6"/>
          <p:cNvSpPr/>
          <p:nvPr/>
        </p:nvSpPr>
        <p:spPr>
          <a:xfrm>
            <a:off x="746975" y="3979574"/>
            <a:ext cx="3206839" cy="1390918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Bilo je veoma zanimljivo i dobro i volela bih da imamo jos neki takav cas.</a:t>
            </a:r>
          </a:p>
        </p:txBody>
      </p:sp>
      <p:sp>
        <p:nvSpPr>
          <p:cNvPr id="8" name="Oval Callout 7"/>
          <p:cNvSpPr/>
          <p:nvPr/>
        </p:nvSpPr>
        <p:spPr>
          <a:xfrm>
            <a:off x="4026176" y="4675033"/>
            <a:ext cx="2910625" cy="1094702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/>
              <a:t>Bilo je zanimljivo i naucili smo mnogo drugih stvari.😃</a:t>
            </a:r>
            <a:endParaRPr lang="en-US" dirty="0"/>
          </a:p>
        </p:txBody>
      </p:sp>
      <p:sp>
        <p:nvSpPr>
          <p:cNvPr id="9" name="Oval Callout 8"/>
          <p:cNvSpPr/>
          <p:nvPr/>
        </p:nvSpPr>
        <p:spPr>
          <a:xfrm>
            <a:off x="8426766" y="4342238"/>
            <a:ext cx="1867437" cy="1324466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/>
              <a:t>Час ми се допао, био је поучан и занимљив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9670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67685" y="2469522"/>
            <a:ext cx="4997004" cy="3747753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09600" y="502276"/>
            <a:ext cx="3975279" cy="888642"/>
          </a:xfrm>
        </p:spPr>
        <p:txBody>
          <a:bodyPr/>
          <a:lstStyle/>
          <a:p>
            <a:r>
              <a:rPr lang="sr-Cyrl-RS" dirty="0"/>
              <a:t>Евалуација часа</a:t>
            </a:r>
            <a:endParaRPr lang="en-US" dirty="0"/>
          </a:p>
        </p:txBody>
      </p:sp>
      <p:sp>
        <p:nvSpPr>
          <p:cNvPr id="4" name="Oval Callout 3"/>
          <p:cNvSpPr/>
          <p:nvPr/>
        </p:nvSpPr>
        <p:spPr>
          <a:xfrm>
            <a:off x="5713928" y="621403"/>
            <a:ext cx="3241183" cy="1648495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Jedan</a:t>
            </a:r>
            <a:r>
              <a:rPr lang="en-US" dirty="0"/>
              <a:t> </a:t>
            </a:r>
            <a:r>
              <a:rPr lang="en-US" dirty="0" err="1"/>
              <a:t>neobican</a:t>
            </a:r>
            <a:r>
              <a:rPr lang="en-US" dirty="0"/>
              <a:t> </a:t>
            </a:r>
            <a:r>
              <a:rPr lang="en-US" dirty="0" err="1"/>
              <a:t>cas</a:t>
            </a:r>
            <a:r>
              <a:rPr lang="en-US" dirty="0"/>
              <a:t> </a:t>
            </a:r>
            <a:r>
              <a:rPr lang="en-US" dirty="0" err="1"/>
              <a:t>gde</a:t>
            </a:r>
            <a:r>
              <a:rPr lang="en-US" dirty="0"/>
              <a:t> </a:t>
            </a:r>
            <a:r>
              <a:rPr lang="en-US" dirty="0" err="1"/>
              <a:t>smo</a:t>
            </a:r>
            <a:r>
              <a:rPr lang="en-US" dirty="0"/>
              <a:t> </a:t>
            </a:r>
            <a:r>
              <a:rPr lang="en-US" dirty="0" err="1"/>
              <a:t>saznali</a:t>
            </a:r>
            <a:r>
              <a:rPr lang="en-US" dirty="0"/>
              <a:t> </a:t>
            </a:r>
            <a:r>
              <a:rPr lang="en-US" dirty="0" err="1"/>
              <a:t>neke</a:t>
            </a:r>
            <a:r>
              <a:rPr lang="en-US" dirty="0"/>
              <a:t> </a:t>
            </a:r>
            <a:r>
              <a:rPr lang="en-US" dirty="0" err="1"/>
              <a:t>nove</a:t>
            </a:r>
            <a:r>
              <a:rPr lang="en-US" dirty="0"/>
              <a:t> </a:t>
            </a:r>
            <a:r>
              <a:rPr lang="en-US" dirty="0" err="1"/>
              <a:t>stvari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gde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svi</a:t>
            </a:r>
            <a:r>
              <a:rPr lang="en-US" dirty="0"/>
              <a:t> </a:t>
            </a:r>
            <a:r>
              <a:rPr lang="en-US" dirty="0" err="1"/>
              <a:t>ucestvovali</a:t>
            </a:r>
            <a:r>
              <a:rPr lang="en-US" dirty="0"/>
              <a:t>.</a:t>
            </a:r>
          </a:p>
        </p:txBody>
      </p:sp>
      <p:sp>
        <p:nvSpPr>
          <p:cNvPr id="5" name="Oval Callout 4"/>
          <p:cNvSpPr/>
          <p:nvPr/>
        </p:nvSpPr>
        <p:spPr>
          <a:xfrm>
            <a:off x="8242479" y="1732207"/>
            <a:ext cx="2794715" cy="1474631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Cas mi se dopao.Odlicno je sto pricamo vise o ovakvim temama.</a:t>
            </a:r>
            <a:endParaRPr lang="en-US" dirty="0"/>
          </a:p>
        </p:txBody>
      </p:sp>
      <p:sp>
        <p:nvSpPr>
          <p:cNvPr id="6" name="Oval Callout 5"/>
          <p:cNvSpPr/>
          <p:nvPr/>
        </p:nvSpPr>
        <p:spPr>
          <a:xfrm>
            <a:off x="7662930" y="3689796"/>
            <a:ext cx="3606085" cy="1687133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Čas</a:t>
            </a:r>
            <a:r>
              <a:rPr lang="en-US" dirty="0"/>
              <a:t> mi se </a:t>
            </a:r>
            <a:r>
              <a:rPr lang="en-US" dirty="0" err="1"/>
              <a:t>jako</a:t>
            </a:r>
            <a:r>
              <a:rPr lang="en-US" dirty="0"/>
              <a:t> </a:t>
            </a:r>
            <a:r>
              <a:rPr lang="en-US" dirty="0" err="1"/>
              <a:t>dopao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tema</a:t>
            </a:r>
            <a:r>
              <a:rPr lang="en-US" dirty="0"/>
              <a:t> je </a:t>
            </a:r>
            <a:r>
              <a:rPr lang="en-US" dirty="0" err="1"/>
              <a:t>bila</a:t>
            </a:r>
            <a:r>
              <a:rPr lang="en-US" dirty="0"/>
              <a:t> </a:t>
            </a:r>
            <a:r>
              <a:rPr lang="en-US" dirty="0" err="1"/>
              <a:t>zanimljiva</a:t>
            </a:r>
            <a:r>
              <a:rPr lang="en-US" dirty="0"/>
              <a:t>! </a:t>
            </a:r>
            <a:r>
              <a:rPr lang="en-US" dirty="0" err="1"/>
              <a:t>Mislim</a:t>
            </a:r>
            <a:r>
              <a:rPr lang="en-US" dirty="0"/>
              <a:t> da bi </a:t>
            </a:r>
            <a:r>
              <a:rPr lang="en-US" dirty="0" err="1"/>
              <a:t>trebalo</a:t>
            </a:r>
            <a:r>
              <a:rPr lang="en-US" dirty="0"/>
              <a:t> </a:t>
            </a:r>
            <a:r>
              <a:rPr lang="en-US" dirty="0" err="1"/>
              <a:t>češće</a:t>
            </a:r>
            <a:r>
              <a:rPr lang="en-US" dirty="0"/>
              <a:t> da </a:t>
            </a:r>
            <a:r>
              <a:rPr lang="en-US" dirty="0" err="1"/>
              <a:t>imamo</a:t>
            </a:r>
            <a:r>
              <a:rPr lang="en-US" dirty="0"/>
              <a:t> </a:t>
            </a:r>
            <a:r>
              <a:rPr lang="en-US" dirty="0" err="1"/>
              <a:t>ovakve</a:t>
            </a:r>
            <a:r>
              <a:rPr lang="en-US" dirty="0"/>
              <a:t> </a:t>
            </a:r>
            <a:r>
              <a:rPr lang="en-US" dirty="0" err="1"/>
              <a:t>vrste</a:t>
            </a:r>
            <a:r>
              <a:rPr lang="en-US" dirty="0"/>
              <a:t> </a:t>
            </a:r>
            <a:r>
              <a:rPr lang="en-US" dirty="0" err="1"/>
              <a:t>časova</a:t>
            </a:r>
            <a:r>
              <a:rPr lang="en-US" dirty="0"/>
              <a:t>. :)</a:t>
            </a:r>
          </a:p>
        </p:txBody>
      </p:sp>
    </p:spTree>
    <p:extLst>
      <p:ext uri="{BB962C8B-B14F-4D97-AF65-F5344CB8AC3E}">
        <p14:creationId xmlns:p14="http://schemas.microsoft.com/office/powerpoint/2010/main" val="234083434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076" y="1983346"/>
            <a:ext cx="4539087" cy="3404315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09600" y="152399"/>
            <a:ext cx="4992710" cy="1367307"/>
          </a:xfrm>
        </p:spPr>
        <p:txBody>
          <a:bodyPr/>
          <a:lstStyle/>
          <a:p>
            <a:r>
              <a:rPr lang="sr-Cyrl-RS" dirty="0" smtClean="0"/>
              <a:t>Атмосфера са часа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3492" y="1117777"/>
            <a:ext cx="5198772" cy="38990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917208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8439" y="1893193"/>
            <a:ext cx="4848181" cy="3636136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/>
              <a:t>Атмосфера са часа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1002" y="2009103"/>
            <a:ext cx="4851042" cy="36382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005699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/>
              <a:t>Атмосфера са часа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138" y="2150771"/>
            <a:ext cx="4848180" cy="3636135"/>
          </a:xfr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3729" y="2334296"/>
            <a:ext cx="4760890" cy="35706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82686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03832" y="1661375"/>
            <a:ext cx="5254579" cy="4726546"/>
          </a:xfrm>
        </p:spPr>
        <p:txBody>
          <a:bodyPr>
            <a:normAutofit lnSpcReduction="10000"/>
          </a:bodyPr>
          <a:lstStyle/>
          <a:p>
            <a:r>
              <a:rPr lang="ru-RU" sz="2400" dirty="0" smtClean="0"/>
              <a:t>Уочавати </a:t>
            </a:r>
            <a:r>
              <a:rPr lang="ru-RU" sz="2400" dirty="0"/>
              <a:t>одлике документарне прозе на примеру Писама Хилде </a:t>
            </a:r>
            <a:r>
              <a:rPr lang="ru-RU" sz="2400" dirty="0" smtClean="0"/>
              <a:t>Дајч</a:t>
            </a:r>
            <a:r>
              <a:rPr lang="ru-RU" sz="2400" dirty="0"/>
              <a:t>;</a:t>
            </a:r>
            <a:endParaRPr lang="ru-RU" sz="2400" dirty="0" smtClean="0"/>
          </a:p>
          <a:p>
            <a:r>
              <a:rPr lang="ru-RU" sz="2400" dirty="0" smtClean="0"/>
              <a:t> Анализирати </a:t>
            </a:r>
            <a:r>
              <a:rPr lang="ru-RU" sz="2400" dirty="0"/>
              <a:t>поступке и особине аутора, </a:t>
            </a:r>
            <a:endParaRPr lang="ru-RU" sz="2400" dirty="0" smtClean="0"/>
          </a:p>
          <a:p>
            <a:r>
              <a:rPr lang="ru-RU" sz="2400" dirty="0" smtClean="0"/>
              <a:t>Износити </a:t>
            </a:r>
            <a:r>
              <a:rPr lang="ru-RU" sz="2400" dirty="0"/>
              <a:t>антиратне </a:t>
            </a:r>
            <a:r>
              <a:rPr lang="ru-RU" sz="2400" dirty="0" smtClean="0"/>
              <a:t>ставове</a:t>
            </a:r>
          </a:p>
          <a:p>
            <a:r>
              <a:rPr lang="ru-RU" sz="2400" dirty="0" smtClean="0"/>
              <a:t>Примењивати знања из различитих области</a:t>
            </a:r>
          </a:p>
          <a:p>
            <a:r>
              <a:rPr lang="ru-RU" sz="2400" dirty="0"/>
              <a:t>Користити предложене информационе ресурсе</a:t>
            </a:r>
          </a:p>
          <a:p>
            <a:r>
              <a:rPr lang="ru-RU" sz="2400" dirty="0" smtClean="0"/>
              <a:t>Процењивати знање и ангажовање 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2623019" cy="1037265"/>
          </a:xfrm>
        </p:spPr>
        <p:txBody>
          <a:bodyPr>
            <a:normAutofit/>
          </a:bodyPr>
          <a:lstStyle/>
          <a:p>
            <a:r>
              <a:rPr lang="sr-Cyrl-RS" sz="4400" dirty="0" smtClean="0"/>
              <a:t>Исходи</a:t>
            </a:r>
            <a:endParaRPr lang="en-US" sz="4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2580" y="2287247"/>
            <a:ext cx="5699583" cy="28825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73589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22772" y="875763"/>
            <a:ext cx="4404575" cy="5415567"/>
          </a:xfrm>
        </p:spPr>
        <p:txBody>
          <a:bodyPr>
            <a:normAutofit lnSpcReduction="10000"/>
          </a:bodyPr>
          <a:lstStyle/>
          <a:p>
            <a:r>
              <a:rPr lang="ru-RU" sz="2400" dirty="0"/>
              <a:t>Тематска и стилска анализа Писама Хилде Дајч; </a:t>
            </a:r>
            <a:endParaRPr lang="ru-RU" sz="2400" dirty="0" smtClean="0"/>
          </a:p>
          <a:p>
            <a:r>
              <a:rPr lang="ru-RU" sz="2400" dirty="0"/>
              <a:t>У</a:t>
            </a:r>
            <a:r>
              <a:rPr lang="ru-RU" sz="2400" dirty="0" smtClean="0"/>
              <a:t>познавање </a:t>
            </a:r>
            <a:r>
              <a:rPr lang="ru-RU" sz="2400" dirty="0"/>
              <a:t>са одликама документарне прозе</a:t>
            </a:r>
            <a:r>
              <a:rPr lang="ru-RU" sz="2400" dirty="0" smtClean="0"/>
              <a:t>;</a:t>
            </a:r>
          </a:p>
          <a:p>
            <a:r>
              <a:rPr lang="ru-RU" sz="2400" dirty="0" smtClean="0"/>
              <a:t> Оспособљавање </a:t>
            </a:r>
            <a:r>
              <a:rPr lang="ru-RU" sz="2400" dirty="0"/>
              <a:t>ученика за доживљајно читање; </a:t>
            </a:r>
            <a:endParaRPr lang="ru-RU" sz="2400" dirty="0" smtClean="0"/>
          </a:p>
          <a:p>
            <a:r>
              <a:rPr lang="ru-RU" sz="2400" dirty="0" smtClean="0"/>
              <a:t>Развијање </a:t>
            </a:r>
            <a:r>
              <a:rPr lang="ru-RU" sz="2400" dirty="0"/>
              <a:t>и неговање антиратних и хуманистичких </a:t>
            </a:r>
            <a:r>
              <a:rPr lang="ru-RU" sz="2400" dirty="0" smtClean="0"/>
              <a:t>осећања</a:t>
            </a:r>
          </a:p>
          <a:p>
            <a:r>
              <a:rPr lang="ru-RU" sz="2400" dirty="0"/>
              <a:t>Оспособљавање ученика за коришћење различитих извора информација</a:t>
            </a:r>
          </a:p>
          <a:p>
            <a:r>
              <a:rPr lang="sr-Cyrl-RS" sz="2400" dirty="0"/>
              <a:t>Побољшање квалитета наставног процеса</a:t>
            </a:r>
          </a:p>
          <a:p>
            <a:endParaRPr lang="en-US" sz="2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6" y="624110"/>
            <a:ext cx="2944990" cy="895597"/>
          </a:xfrm>
        </p:spPr>
        <p:txBody>
          <a:bodyPr>
            <a:normAutofit/>
          </a:bodyPr>
          <a:lstStyle/>
          <a:p>
            <a:r>
              <a:rPr lang="sr-Cyrl-RS" dirty="0" smtClean="0"/>
              <a:t>Циљ часа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7515" y="2179782"/>
            <a:ext cx="4902961" cy="28729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54109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34151" y="1349599"/>
            <a:ext cx="5897965" cy="4997003"/>
          </a:xfrm>
        </p:spPr>
        <p:txBody>
          <a:bodyPr>
            <a:normAutofit/>
          </a:bodyPr>
          <a:lstStyle/>
          <a:p>
            <a:r>
              <a:rPr lang="ru-RU" sz="2800" dirty="0"/>
              <a:t>Компетенција за целоживотно учење</a:t>
            </a:r>
          </a:p>
          <a:p>
            <a:r>
              <a:rPr lang="ru-RU" sz="2800" dirty="0"/>
              <a:t>Дигитална компетенција</a:t>
            </a:r>
          </a:p>
          <a:p>
            <a:r>
              <a:rPr lang="ru-RU" sz="2800" dirty="0"/>
              <a:t>Рад са подацима</a:t>
            </a:r>
          </a:p>
          <a:p>
            <a:r>
              <a:rPr lang="ru-RU" sz="2800" dirty="0"/>
              <a:t>Комуникација</a:t>
            </a:r>
          </a:p>
          <a:p>
            <a:r>
              <a:rPr lang="ru-RU" sz="2800" dirty="0"/>
              <a:t>Сарадња</a:t>
            </a:r>
          </a:p>
          <a:p>
            <a:r>
              <a:rPr lang="ru-RU" sz="2800" dirty="0"/>
              <a:t>Естетичка компетенција</a:t>
            </a:r>
          </a:p>
          <a:p>
            <a:r>
              <a:rPr lang="ru-RU" sz="2800" dirty="0"/>
              <a:t>Одговоран однос према околини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526" y="546837"/>
            <a:ext cx="4645002" cy="1243327"/>
          </a:xfrm>
        </p:spPr>
        <p:txBody>
          <a:bodyPr>
            <a:normAutofit fontScale="90000"/>
          </a:bodyPr>
          <a:lstStyle/>
          <a:p>
            <a:r>
              <a:rPr lang="sr-Cyrl-RS" sz="4000" dirty="0" smtClean="0"/>
              <a:t>Међупредметне компетенције</a:t>
            </a:r>
            <a:endParaRPr lang="en-US" sz="4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35188" y="2050692"/>
            <a:ext cx="4295910" cy="42959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96376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10975" y="1562739"/>
            <a:ext cx="5692462" cy="6356240"/>
          </a:xfrm>
        </p:spPr>
        <p:txBody>
          <a:bodyPr>
            <a:noAutofit/>
          </a:bodyPr>
          <a:lstStyle/>
          <a:p>
            <a:r>
              <a:rPr lang="sr-Cyrl-RS" sz="2400" dirty="0" smtClean="0"/>
              <a:t>Важећи уџбеници за осми разред основне школе</a:t>
            </a:r>
          </a:p>
          <a:p>
            <a:r>
              <a:rPr lang="sr-Cyrl-RS" sz="2400" dirty="0" smtClean="0">
                <a:hlinkClick r:id="rId2"/>
              </a:rPr>
              <a:t>Логор Сајмиште</a:t>
            </a:r>
            <a:endParaRPr lang="sr-Latn-RS" sz="2400" dirty="0" smtClean="0"/>
          </a:p>
          <a:p>
            <a:r>
              <a:rPr lang="sr-Cyrl-RS" sz="2400" dirty="0" smtClean="0"/>
              <a:t>Историја једног логора, </a:t>
            </a:r>
            <a:r>
              <a:rPr lang="sr-Cyrl-RS" sz="2400" dirty="0" smtClean="0">
                <a:hlinkClick r:id="rId3"/>
              </a:rPr>
              <a:t>документарни филм </a:t>
            </a:r>
            <a:endParaRPr lang="sr-Cyrl-RS" sz="2400" dirty="0" smtClean="0"/>
          </a:p>
          <a:p>
            <a:r>
              <a:rPr lang="sr-Cyrl-RS" sz="2400" dirty="0" smtClean="0">
                <a:hlinkClick r:id="rId4"/>
              </a:rPr>
              <a:t>Зидова има доста</a:t>
            </a:r>
            <a:r>
              <a:rPr lang="sr-Cyrl-RS" sz="2400" dirty="0" smtClean="0"/>
              <a:t>, Дејан Ристић</a:t>
            </a:r>
            <a:endParaRPr lang="en-US" sz="2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97467" y="546837"/>
            <a:ext cx="3859390" cy="1346358"/>
          </a:xfrm>
        </p:spPr>
        <p:txBody>
          <a:bodyPr>
            <a:normAutofit/>
          </a:bodyPr>
          <a:lstStyle/>
          <a:p>
            <a:r>
              <a:rPr lang="sr-Cyrl-RS" sz="4000" dirty="0"/>
              <a:t>Препоручена литература</a:t>
            </a:r>
            <a:endParaRPr lang="en-US" sz="4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66494" y="2150772"/>
            <a:ext cx="5187278" cy="35416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96025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47546" y="1528293"/>
            <a:ext cx="6297211" cy="3301285"/>
          </a:xfrm>
        </p:spPr>
        <p:txBody>
          <a:bodyPr>
            <a:normAutofit/>
          </a:bodyPr>
          <a:lstStyle/>
          <a:p>
            <a:r>
              <a:rPr lang="sr-Cyrl-RS" sz="2400" dirty="0" smtClean="0"/>
              <a:t>Уводни део часа (20 минута): Инсерт из филма </a:t>
            </a:r>
            <a:r>
              <a:rPr lang="sr-Cyrl-RS" sz="2400" dirty="0" smtClean="0">
                <a:hlinkClick r:id="rId2"/>
              </a:rPr>
              <a:t>Страдање Јевреја у окупираном Београду</a:t>
            </a:r>
            <a:endParaRPr lang="sr-Cyrl-RS" sz="2400" dirty="0" smtClean="0"/>
          </a:p>
          <a:p>
            <a:r>
              <a:rPr lang="sr-Cyrl-RS" sz="2400" dirty="0" smtClean="0"/>
              <a:t>О логору Сајмиште (историјски контекст); </a:t>
            </a:r>
          </a:p>
          <a:p>
            <a:r>
              <a:rPr lang="sr-Cyrl-RS" sz="2400" dirty="0"/>
              <a:t>Н</a:t>
            </a:r>
            <a:r>
              <a:rPr lang="sr-Cyrl-RS" sz="2400" dirty="0" smtClean="0"/>
              <a:t>ајава анализе Писама Хилде Дајч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6" y="624110"/>
            <a:ext cx="5778342" cy="728172"/>
          </a:xfrm>
        </p:spPr>
        <p:txBody>
          <a:bodyPr>
            <a:normAutofit/>
          </a:bodyPr>
          <a:lstStyle/>
          <a:p>
            <a:r>
              <a:rPr lang="sr-Cyrl-RS" sz="4000" dirty="0" smtClean="0"/>
              <a:t>Уводни део (20 </a:t>
            </a:r>
            <a:r>
              <a:rPr lang="sr-Cyrl-RS" sz="4000" dirty="0"/>
              <a:t>минута)</a:t>
            </a:r>
            <a:endParaRPr lang="en-US" sz="40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9244" y="1528293"/>
            <a:ext cx="5448301" cy="44861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7519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7533" y="1502535"/>
            <a:ext cx="4597199" cy="5155842"/>
          </a:xfrm>
        </p:spPr>
        <p:txBody>
          <a:bodyPr>
            <a:normAutofit/>
          </a:bodyPr>
          <a:lstStyle/>
          <a:p>
            <a:r>
              <a:rPr lang="ru-RU" sz="2000" dirty="0" smtClean="0"/>
              <a:t>О </a:t>
            </a:r>
            <a:r>
              <a:rPr lang="ru-RU" sz="2000" dirty="0"/>
              <a:t>Хилди Дајч; </a:t>
            </a:r>
            <a:endParaRPr lang="ru-RU" sz="2000" dirty="0" smtClean="0"/>
          </a:p>
          <a:p>
            <a:r>
              <a:rPr lang="ru-RU" sz="2000" dirty="0"/>
              <a:t>А</a:t>
            </a:r>
            <a:r>
              <a:rPr lang="ru-RU" sz="2000" dirty="0" smtClean="0"/>
              <a:t>нализа Писама: Писма </a:t>
            </a:r>
            <a:r>
              <a:rPr lang="ru-RU" sz="2000" dirty="0"/>
              <a:t>Хилде Дајч су сведочанство о страдању недужних људи у логору на Сајмишту. У њима су испричани истинити догађаји о свесном и намерном уништавању живота Јевреја и Рома у Другом светском рату. Зато ова писма имају историјску, документарну, али и хуману вредност, јер је истакнута људска потреба да се помогне у невољи</a:t>
            </a:r>
            <a:r>
              <a:rPr lang="ru-RU" sz="2000" dirty="0" smtClean="0"/>
              <a:t>...</a:t>
            </a:r>
            <a:endParaRPr lang="ru-RU" sz="2000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6" y="624111"/>
            <a:ext cx="6847288" cy="702414"/>
          </a:xfrm>
        </p:spPr>
        <p:txBody>
          <a:bodyPr>
            <a:normAutofit fontScale="90000"/>
          </a:bodyPr>
          <a:lstStyle/>
          <a:p>
            <a:r>
              <a:rPr lang="ru-RU" dirty="0"/>
              <a:t>Главни део часа (50 </a:t>
            </a:r>
            <a:r>
              <a:rPr lang="ru-RU" dirty="0" smtClean="0"/>
              <a:t>минута)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21030" y="837127"/>
            <a:ext cx="2155236" cy="1949158"/>
          </a:xfrm>
          <a:prstGeom prst="rect">
            <a:avLst/>
          </a:prstGeom>
        </p:spPr>
      </p:pic>
      <p:pic>
        <p:nvPicPr>
          <p:cNvPr id="1026" name="Picture 2" descr="C:\Users\milos\Desktop\hilda-dajc_small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1607" y="2474511"/>
            <a:ext cx="2836189" cy="38855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934383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8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ChangeAspect="1"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88901" y="1455313"/>
            <a:ext cx="3179597" cy="37782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6" y="624110"/>
            <a:ext cx="7066230" cy="831203"/>
          </a:xfrm>
        </p:spPr>
        <p:txBody>
          <a:bodyPr>
            <a:normAutofit/>
          </a:bodyPr>
          <a:lstStyle/>
          <a:p>
            <a:r>
              <a:rPr dirty="0" lang="ru-RU"/>
              <a:t>Главни део часа (50 минута</a:t>
            </a:r>
            <a:r>
              <a:rPr dirty="0" lang="ru-RU" smtClean="0"/>
              <a:t>) </a:t>
            </a:r>
            <a:endParaRPr dirty="0"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11277" y="1596979"/>
            <a:ext cx="3319329" cy="379926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4"/>
          <a:srcRect b="42" r="-2428" t="-43012"/>
          <a:stretch/>
        </p:blipFill>
        <p:spPr>
          <a:xfrm>
            <a:off x="4217438" y="2289571"/>
            <a:ext cx="4003183" cy="2189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1687144"/>
      </p:ext>
    </p:extLst>
  </p:cSld>
  <p:clrMapOvr>
    <a:masterClrMapping/>
  </p:clrMapOvr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3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7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8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9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1000" id="1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1">
                      <p:stCondLst>
                        <p:cond delay="indefinite"/>
                      </p:stCondLst>
                      <p:childTnLst>
                        <p:par>
                          <p:cTn fill="hold" id="12">
                            <p:stCondLst>
                              <p:cond delay="0"/>
                            </p:stCondLst>
                            <p:childTnLst>
                              <p:par>
                                <p:cTn fill="hold" id="13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5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16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7">
                      <p:stCondLst>
                        <p:cond delay="indefinite"/>
                      </p:stCondLst>
                      <p:childTnLst>
                        <p:par>
                          <p:cTn fill="hold" id="18">
                            <p:stCondLst>
                              <p:cond delay="0"/>
                            </p:stCondLst>
                            <p:childTnLst>
                              <p:par>
                                <p:cTn fill="hold" id="19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2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2">
                      <p:stCondLst>
                        <p:cond delay="indefinite"/>
                      </p:stCondLst>
                      <p:childTnLst>
                        <p:par>
                          <p:cTn fill="hold" id="23">
                            <p:stCondLst>
                              <p:cond delay="0"/>
                            </p:stCondLst>
                            <p:childTnLst>
                              <p:par>
                                <p:cTn fill="hold" id="24" nodeType="clickEffect" presetClass="entr" presetID="26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80" id="2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822" id="27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664" id="28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3"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664" id="29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9"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332" id="30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27"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64" id="31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81"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dur="26" id="32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decel="50000" dur="166" id="33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dur="26" id="34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decel="50000" dur="166" id="35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dur="26" id="3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decel="50000" dur="166" id="37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dur="26" id="38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decel="50000" dur="166" id="39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2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00170" y="1907940"/>
            <a:ext cx="4228004" cy="4950060"/>
          </a:xfrm>
        </p:spPr>
        <p:txBody>
          <a:bodyPr>
            <a:noAutofit/>
          </a:bodyPr>
          <a:lstStyle/>
          <a:p>
            <a:r>
              <a:rPr lang="sr-Cyrl-RS" sz="2400" i="1" dirty="0" smtClean="0"/>
              <a:t>Моји су противни мојој одлуци, али ја мислим да ћеш ме бар ти разумети: има толико људи којима је потребна помоћ да ја морам по налогу своје савести да пређем преко сентименталних разлога у вези са породицом и кућом и да се потпуно ставим у службу других...</a:t>
            </a:r>
            <a:endParaRPr lang="en-US" sz="2400" i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6847289" cy="676656"/>
          </a:xfrm>
        </p:spPr>
        <p:txBody>
          <a:bodyPr>
            <a:normAutofit fontScale="90000"/>
          </a:bodyPr>
          <a:lstStyle/>
          <a:p>
            <a:r>
              <a:rPr lang="sr-Cyrl-RS" dirty="0" smtClean="0"/>
              <a:t>Главни део часа (50 минута)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18617" y="1506030"/>
            <a:ext cx="3697356" cy="50333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01585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452</TotalTime>
  <Words>909</Words>
  <Application>Microsoft Office PowerPoint</Application>
  <PresentationFormat>Widescreen</PresentationFormat>
  <Paragraphs>68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2" baseType="lpstr">
      <vt:lpstr>Constantia</vt:lpstr>
      <vt:lpstr>Wingdings 2</vt:lpstr>
      <vt:lpstr>Paper</vt:lpstr>
      <vt:lpstr>PowerPoint Presentation</vt:lpstr>
      <vt:lpstr>Исходи</vt:lpstr>
      <vt:lpstr>Циљ часа</vt:lpstr>
      <vt:lpstr>Међупредметне компетенције</vt:lpstr>
      <vt:lpstr>Препоручена литература</vt:lpstr>
      <vt:lpstr>Уводни део (20 минута)</vt:lpstr>
      <vt:lpstr>Главни део часа (50 минута)</vt:lpstr>
      <vt:lpstr>Главни део часа (50 минута) </vt:lpstr>
      <vt:lpstr>Главни део часа (50 минута)</vt:lpstr>
      <vt:lpstr>Главни део часа (50 минута)</vt:lpstr>
      <vt:lpstr>Главни део часа (50 минута)</vt:lpstr>
      <vt:lpstr>Главни део часа (50 минута)</vt:lpstr>
      <vt:lpstr>Завршни део часа (20 минута)</vt:lpstr>
      <vt:lpstr>Завршни део часа (20 минута)</vt:lpstr>
      <vt:lpstr>Евалуација часа</vt:lpstr>
      <vt:lpstr>Евалуација часа</vt:lpstr>
      <vt:lpstr>Атмосфера са часа</vt:lpstr>
      <vt:lpstr>Атмосфера са часа</vt:lpstr>
      <vt:lpstr>Атмосфера са часа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Писма</dc:title>
  <dc:creator>Miljana</dc:creator>
  <cp:lastModifiedBy>Miljana</cp:lastModifiedBy>
  <cp:revision>29</cp:revision>
  <dcterms:created xsi:type="dcterms:W3CDTF">2021-12-21T18:52:40Z</dcterms:created>
  <dcterms:modified xsi:type="dcterms:W3CDTF">2021-12-24T19:05:04Z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776192</vt:lpwstr>
  </property>
  <property fmtid="{D5CDD505-2E9C-101B-9397-08002B2CF9AE}" name="NXPowerLiteSettings" pid="3">
    <vt:lpwstr>F7000400038000</vt:lpwstr>
  </property>
  <property fmtid="{D5CDD505-2E9C-101B-9397-08002B2CF9AE}" name="NXPowerLiteVersion" pid="4">
    <vt:lpwstr>S9.1.2</vt:lpwstr>
  </property>
</Properties>
</file>