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Хајдуци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                             Српски језик</a:t>
            </a:r>
          </a:p>
          <a:p>
            <a:r>
              <a:rPr lang="sr-Cyrl-RS" dirty="0" smtClean="0"/>
              <a:t>                                                    Сара Ђенадић </a:t>
            </a:r>
            <a:r>
              <a:rPr lang="en-US" dirty="0" smtClean="0"/>
              <a:t>VII4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sr-Cyrl-RS" dirty="0" smtClean="0"/>
              <a:t>Књижевност...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9" y="1994224"/>
            <a:ext cx="9653092" cy="3698238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У српској народној поезији постоји </a:t>
            </a:r>
            <a:r>
              <a:rPr lang="sr-Cyrl-RS" sz="2800" dirty="0" smtClean="0"/>
              <a:t>читав </a:t>
            </a:r>
            <a:r>
              <a:rPr lang="sr-Cyrl-RS" sz="2800" dirty="0" smtClean="0"/>
              <a:t>циклус песама </a:t>
            </a:r>
            <a:r>
              <a:rPr lang="sr-Cyrl-RS" sz="2800" dirty="0" smtClean="0"/>
              <a:t>посвећених </a:t>
            </a:r>
            <a:r>
              <a:rPr lang="sr-Cyrl-RS" sz="2800" dirty="0" smtClean="0"/>
              <a:t>хајдуцима и ускоцима</a:t>
            </a:r>
            <a:r>
              <a:rPr lang="sr-Cyrl-RS" sz="2800" dirty="0" smtClean="0"/>
              <a:t>. Најчешће </a:t>
            </a:r>
            <a:r>
              <a:rPr lang="sr-Cyrl-RS" sz="2800" dirty="0" smtClean="0"/>
              <a:t>теме које се јављају у хајдучким песмама су: хајдучки мегдан</a:t>
            </a:r>
            <a:r>
              <a:rPr lang="sr-Cyrl-RS" sz="2800" dirty="0" smtClean="0"/>
              <a:t>, неверни </a:t>
            </a:r>
            <a:r>
              <a:rPr lang="sr-Cyrl-RS" sz="2800" dirty="0" smtClean="0"/>
              <a:t>побратим, ослобођење хајдука из тамнице</a:t>
            </a:r>
            <a:r>
              <a:rPr lang="sr-Cyrl-RS" sz="2800" dirty="0" smtClean="0"/>
              <a:t>, кум </a:t>
            </a:r>
            <a:r>
              <a:rPr lang="sr-Cyrl-RS" sz="2800" dirty="0" smtClean="0"/>
              <a:t>или јатак... </a:t>
            </a:r>
            <a:endParaRPr lang="sr-Cyrl-RS" sz="2800" dirty="0" smtClean="0"/>
          </a:p>
          <a:p>
            <a:r>
              <a:rPr lang="sr-Cyrl-RS" sz="2800" dirty="0" smtClean="0"/>
              <a:t>Главни </a:t>
            </a:r>
            <a:r>
              <a:rPr lang="sr-Cyrl-RS" sz="2800" dirty="0" smtClean="0"/>
              <a:t>мотив скоро свих песама хајдучког циклуса је ИЗДРЖЉИВОСТ И ЈУНАШТВО хајдука, њихова честитост и одлучност да се одупру свом ,,мучитењу“ и издрже сва искушења.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9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Само неке од многих...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Ово су само неке од многих песама посвећене хајдуцима:</a:t>
            </a:r>
          </a:p>
          <a:p>
            <a:r>
              <a:rPr lang="sr-Cyrl-RS" dirty="0" smtClean="0"/>
              <a:t>Старина Новак и дели Радивоје</a:t>
            </a:r>
            <a:endParaRPr lang="sr-Cyrl-RS" dirty="0" smtClean="0"/>
          </a:p>
          <a:p>
            <a:r>
              <a:rPr lang="sr-Cyrl-RS" dirty="0" smtClean="0"/>
              <a:t>Мали Радојица </a:t>
            </a:r>
          </a:p>
          <a:p>
            <a:r>
              <a:rPr lang="sr-Cyrl-RS" dirty="0" smtClean="0"/>
              <a:t>Стари Вујадин </a:t>
            </a:r>
          </a:p>
          <a:p>
            <a:r>
              <a:rPr lang="sr-Cyrl-RS" dirty="0" smtClean="0"/>
              <a:t>Старина Новак и кнез Богосав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80" y="3174816"/>
            <a:ext cx="4211391" cy="23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9398"/>
            <a:ext cx="9601196" cy="1171977"/>
          </a:xfrm>
        </p:spPr>
        <p:txBody>
          <a:bodyPr>
            <a:normAutofit/>
          </a:bodyPr>
          <a:lstStyle/>
          <a:p>
            <a:r>
              <a:rPr lang="sr-Cyrl-RS" dirty="0" smtClean="0"/>
              <a:t>За крај...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45465"/>
            <a:ext cx="9845894" cy="4430332"/>
          </a:xfrm>
        </p:spPr>
        <p:txBody>
          <a:bodyPr>
            <a:noAutofit/>
          </a:bodyPr>
          <a:lstStyle/>
          <a:p>
            <a:r>
              <a:rPr lang="sr-Cyrl-RS" dirty="0" smtClean="0"/>
              <a:t>Врло </a:t>
            </a:r>
            <a:r>
              <a:rPr lang="sr-Cyrl-RS" dirty="0" smtClean="0"/>
              <a:t>је важно познавати историју </a:t>
            </a:r>
            <a:r>
              <a:rPr lang="sr-Cyrl-RS" dirty="0" smtClean="0"/>
              <a:t>и културу своје државе. Треба </a:t>
            </a:r>
            <a:r>
              <a:rPr lang="sr-Cyrl-RS" dirty="0" smtClean="0"/>
              <a:t>је неговати, чувати.</a:t>
            </a:r>
          </a:p>
          <a:p>
            <a:r>
              <a:rPr lang="sr-Cyrl-RS" dirty="0" smtClean="0"/>
              <a:t>Неки од наших писаца попут Бранислава Нушића, Градимира Стојковића, написали су многе књиге инспирисани хајдуцима, са циљем да код деце пробуде </a:t>
            </a:r>
            <a:r>
              <a:rPr lang="sr-Cyrl-RS" dirty="0" smtClean="0"/>
              <a:t>машту </a:t>
            </a:r>
            <a:r>
              <a:rPr lang="sr-Cyrl-RS" dirty="0" smtClean="0"/>
              <a:t>и интересовање. Многа деца су уз њихове књиге упознала хајдуке и створила визију и свест о њима. Са осмехом на лицу се присећам </a:t>
            </a:r>
            <a:r>
              <a:rPr lang="sr-Cyrl-RS" dirty="0" smtClean="0"/>
              <a:t>своје </a:t>
            </a:r>
            <a:r>
              <a:rPr lang="sr-Cyrl-RS" dirty="0" smtClean="0"/>
              <a:t>прве </a:t>
            </a:r>
            <a:r>
              <a:rPr lang="sr-Cyrl-RS" dirty="0" smtClean="0"/>
              <a:t>прочитане књиге ,,</a:t>
            </a:r>
            <a:r>
              <a:rPr lang="sr-Cyrl-RS" dirty="0" smtClean="0"/>
              <a:t>Хајдук у Београду“ и захвалана сам </a:t>
            </a:r>
            <a:r>
              <a:rPr lang="sr-Cyrl-RS" dirty="0" smtClean="0"/>
              <a:t>писцу </a:t>
            </a:r>
            <a:r>
              <a:rPr lang="sr-Cyrl-RS" dirty="0" smtClean="0"/>
              <a:t>на трагу који је </a:t>
            </a:r>
            <a:r>
              <a:rPr lang="sr-Cyrl-RS" dirty="0" smtClean="0"/>
              <a:t>његова </a:t>
            </a:r>
            <a:r>
              <a:rPr lang="sr-Cyrl-RS" dirty="0" smtClean="0"/>
              <a:t>књига оставила на мене</a:t>
            </a:r>
            <a:r>
              <a:rPr lang="sr-Cyrl-RS" dirty="0" smtClean="0"/>
              <a:t>. Радо </a:t>
            </a:r>
            <a:r>
              <a:rPr lang="sr-Cyrl-RS" dirty="0" smtClean="0"/>
              <a:t>јој се враћам и </a:t>
            </a:r>
            <a:r>
              <a:rPr lang="sr-Cyrl-RS" dirty="0" smtClean="0"/>
              <a:t>проживљавам опет, </a:t>
            </a:r>
            <a:r>
              <a:rPr lang="sr-Cyrl-RS" dirty="0" smtClean="0"/>
              <a:t>из године у годину </a:t>
            </a:r>
            <a:r>
              <a:rPr lang="sr-Cyrl-RS" dirty="0" smtClean="0"/>
              <a:t>схватам </a:t>
            </a:r>
            <a:r>
              <a:rPr lang="sr-Cyrl-RS" dirty="0" smtClean="0"/>
              <a:t>је на другачији начин.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Хајдуци...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96225"/>
            <a:ext cx="9601196" cy="3879643"/>
          </a:xfrm>
        </p:spPr>
        <p:txBody>
          <a:bodyPr>
            <a:normAutofit/>
          </a:bodyPr>
          <a:lstStyle/>
          <a:p>
            <a:r>
              <a:rPr lang="sr-Cyrl-RS" dirty="0" smtClean="0"/>
              <a:t>Хајдук у српској традицији представља јуначку фигуру која се бори против турске </a:t>
            </a:r>
            <a:r>
              <a:rPr lang="sr-Cyrl-RS" dirty="0" smtClean="0"/>
              <a:t>власти; мотив је жеља </a:t>
            </a:r>
            <a:r>
              <a:rPr lang="sr-Cyrl-RS" dirty="0" smtClean="0"/>
              <a:t>за осветом због насиља Турака над покореним српским становништвом али и тежња за слободом. </a:t>
            </a:r>
          </a:p>
          <a:p>
            <a:r>
              <a:rPr lang="sr-Cyrl-RS" dirty="0" smtClean="0"/>
              <a:t>ХАЈДУК је турска реч која значи ,,одметник“, ,,разбојник“.</a:t>
            </a:r>
          </a:p>
          <a:p>
            <a:r>
              <a:rPr lang="sr-Cyrl-RS" dirty="0" smtClean="0"/>
              <a:t>Људи су се одметали у хајдуке из различитих разлога. </a:t>
            </a:r>
            <a:r>
              <a:rPr lang="sr-Cyrl-RS" dirty="0" smtClean="0"/>
              <a:t>Када </a:t>
            </a:r>
            <a:r>
              <a:rPr lang="sr-Cyrl-RS" dirty="0" smtClean="0"/>
              <a:t>би направили неки прекршај, тада би бежали у шуме и придруживали се хајдуцима са намером да се </a:t>
            </a:r>
            <a:r>
              <a:rPr lang="sr-Cyrl-RS" dirty="0" smtClean="0"/>
              <a:t>сакрију (спасу); </a:t>
            </a:r>
            <a:r>
              <a:rPr lang="sr-Cyrl-RS" dirty="0" smtClean="0"/>
              <a:t>неки једноставно нису имали другог избора</a:t>
            </a:r>
            <a:r>
              <a:rPr lang="sr-Cyrl-RS" dirty="0" smtClean="0"/>
              <a:t>, а </a:t>
            </a:r>
            <a:r>
              <a:rPr lang="sr-Cyrl-RS" dirty="0" smtClean="0"/>
              <a:t>неки су по сваку цену желели да се </a:t>
            </a:r>
            <a:r>
              <a:rPr lang="sr-Cyrl-RS" dirty="0" smtClean="0"/>
              <a:t>освете. 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092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Хајдуци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Хајдуци су били организовани у хадучке </a:t>
            </a:r>
            <a:r>
              <a:rPr lang="sr-Cyrl-RS" dirty="0" smtClean="0"/>
              <a:t>дружине </a:t>
            </a:r>
            <a:r>
              <a:rPr lang="sr-Cyrl-RS" dirty="0" smtClean="0"/>
              <a:t>на чијем челу </a:t>
            </a:r>
            <a:r>
              <a:rPr lang="sr-Cyrl-RS" dirty="0" smtClean="0"/>
              <a:t>су биле харамбаше. Харамбаше су носиле скупоцено </a:t>
            </a:r>
            <a:r>
              <a:rPr lang="sr-Cyrl-RS" dirty="0" smtClean="0"/>
              <a:t>одело, а </a:t>
            </a:r>
            <a:r>
              <a:rPr lang="sr-Cyrl-RS" dirty="0" smtClean="0"/>
              <a:t>биране су по старости </a:t>
            </a:r>
            <a:r>
              <a:rPr lang="sr-Cyrl-RS" dirty="0" smtClean="0"/>
              <a:t>или способности. </a:t>
            </a:r>
            <a:r>
              <a:rPr lang="sr-Cyrl-RS" dirty="0" smtClean="0"/>
              <a:t>Хајдучку дружину </a:t>
            </a:r>
            <a:r>
              <a:rPr lang="sr-Cyrl-RS" dirty="0" smtClean="0"/>
              <a:t>чинило је око </a:t>
            </a:r>
            <a:r>
              <a:rPr lang="sr-Cyrl-RS" dirty="0" smtClean="0"/>
              <a:t>30 </a:t>
            </a:r>
            <a:r>
              <a:rPr lang="sr-Cyrl-RS" dirty="0" smtClean="0"/>
              <a:t>људи.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95" y="3681308"/>
            <a:ext cx="2988188" cy="221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68" y="3681308"/>
            <a:ext cx="395521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Улога хајдука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9" y="2034861"/>
            <a:ext cx="9840528" cy="4199103"/>
          </a:xfrm>
        </p:spPr>
        <p:txBody>
          <a:bodyPr/>
          <a:lstStyle/>
          <a:p>
            <a:r>
              <a:rPr lang="sr-Cyrl-RS" dirty="0" smtClean="0"/>
              <a:t>Кодекс хајдука био је такав да је било забрањено напасти и опљачкати сиромашног </a:t>
            </a:r>
            <a:r>
              <a:rPr lang="sr-Cyrl-RS" dirty="0" smtClean="0"/>
              <a:t>човека. Њихова </a:t>
            </a:r>
            <a:r>
              <a:rPr lang="sr-Cyrl-RS" dirty="0" smtClean="0"/>
              <a:t>уобичајена радња </a:t>
            </a:r>
            <a:r>
              <a:rPr lang="sr-Cyrl-RS" dirty="0" smtClean="0"/>
              <a:t>била </a:t>
            </a:r>
            <a:r>
              <a:rPr lang="sr-Cyrl-RS" dirty="0" smtClean="0"/>
              <a:t>је </a:t>
            </a:r>
            <a:r>
              <a:rPr lang="sr-Cyrl-RS" dirty="0" smtClean="0"/>
              <a:t>пљачкање </a:t>
            </a:r>
            <a:r>
              <a:rPr lang="sr-Cyrl-RS" dirty="0" smtClean="0"/>
              <a:t>богаташа </a:t>
            </a:r>
            <a:r>
              <a:rPr lang="sr-Cyrl-RS" dirty="0" smtClean="0"/>
              <a:t>(трговаца </a:t>
            </a:r>
            <a:r>
              <a:rPr lang="sr-Cyrl-RS" dirty="0" smtClean="0"/>
              <a:t>на путу). Прави хајдук </a:t>
            </a:r>
            <a:r>
              <a:rPr lang="sr-Cyrl-RS" dirty="0" smtClean="0"/>
              <a:t>никада </a:t>
            </a:r>
            <a:r>
              <a:rPr lang="sr-Cyrl-RS" dirty="0" smtClean="0"/>
              <a:t>неће убити човека да би учионио </a:t>
            </a:r>
            <a:r>
              <a:rPr lang="sr-Cyrl-RS" dirty="0" smtClean="0"/>
              <a:t>зло, </a:t>
            </a:r>
            <a:r>
              <a:rPr lang="sr-Cyrl-RS" dirty="0" smtClean="0"/>
              <a:t>већ из чисте освете.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881" y="3338728"/>
            <a:ext cx="2117361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42" y="3765085"/>
            <a:ext cx="459784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Хајдук Вељко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ХАЈДУК ВЕЉКО </a:t>
            </a:r>
            <a:r>
              <a:rPr lang="sr-Cyrl-RS" dirty="0" smtClean="0"/>
              <a:t>(Вељко </a:t>
            </a:r>
            <a:r>
              <a:rPr lang="sr-Cyrl-RS" dirty="0" smtClean="0"/>
              <a:t>Петровић) </a:t>
            </a:r>
            <a:r>
              <a:rPr lang="sr-Cyrl-RS" dirty="0" smtClean="0"/>
              <a:t>био је српски </a:t>
            </a:r>
            <a:r>
              <a:rPr lang="sr-Cyrl-RS" dirty="0" smtClean="0"/>
              <a:t>хајдук и јунак Првог српског устанка. Његово име је једна од главних асоцијација на хајдуке</a:t>
            </a:r>
            <a:r>
              <a:rPr lang="sr-Cyrl-RS" dirty="0" smtClean="0"/>
              <a:t>. Вељко </a:t>
            </a:r>
            <a:r>
              <a:rPr lang="sr-Cyrl-RS" dirty="0" smtClean="0"/>
              <a:t>је био у чети Станоја Главаша. Учествовао је у многим борбама, а његова храброст остала је дубоко урезана у историју хајдука.</a:t>
            </a:r>
          </a:p>
          <a:p>
            <a:r>
              <a:rPr lang="sr-Cyrl-RS" dirty="0" smtClean="0"/>
              <a:t>Родио се 1780</a:t>
            </a:r>
            <a:r>
              <a:rPr lang="sr-Cyrl-RS" dirty="0" smtClean="0"/>
              <a:t>. у </a:t>
            </a:r>
            <a:r>
              <a:rPr lang="sr-Cyrl-RS" dirty="0" smtClean="0"/>
              <a:t>Леновцу (код Зајечара) а живот је изгубио 20. јула 1813</a:t>
            </a:r>
            <a:r>
              <a:rPr lang="sr-Cyrl-RS" dirty="0" smtClean="0"/>
              <a:t>. у </a:t>
            </a:r>
            <a:r>
              <a:rPr lang="sr-Cyrl-RS" dirty="0" smtClean="0"/>
              <a:t>Неготину</a:t>
            </a:r>
            <a:r>
              <a:rPr lang="sr-Cyrl-RS" dirty="0" smtClean="0"/>
              <a:t>. Након </a:t>
            </a:r>
            <a:r>
              <a:rPr lang="sr-Cyrl-RS" dirty="0" smtClean="0"/>
              <a:t>Вељкове погибије Турци су заузели </a:t>
            </a:r>
            <a:r>
              <a:rPr lang="sr-Cyrl-RS" dirty="0" smtClean="0"/>
              <a:t>Неготин </a:t>
            </a:r>
            <a:r>
              <a:rPr lang="sr-Cyrl-RS" dirty="0" smtClean="0"/>
              <a:t>и Крајину, а његове речи остале су упамћене.</a:t>
            </a:r>
          </a:p>
          <a:p>
            <a:r>
              <a:rPr lang="sr-Cyrl-RS" dirty="0" smtClean="0"/>
              <a:t>,,Главу дајем, Крајину не дајем“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44" y="325310"/>
            <a:ext cx="9601196" cy="1303867"/>
          </a:xfrm>
        </p:spPr>
        <p:txBody>
          <a:bodyPr/>
          <a:lstStyle/>
          <a:p>
            <a:r>
              <a:rPr lang="sr-Cyrl-RS" dirty="0" smtClean="0"/>
              <a:t>ХАЈДУК ВЕЉКО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865" y="2029428"/>
            <a:ext cx="2787338" cy="381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7" y="3635799"/>
            <a:ext cx="3876541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686" y="2092569"/>
            <a:ext cx="285864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3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Споменици Вељку Петровићу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623" y="2408349"/>
            <a:ext cx="3137233" cy="3621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19" y="2408350"/>
            <a:ext cx="3232596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Хајдуци...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Поред Вељка ту су и други: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Станоје </a:t>
            </a:r>
            <a:r>
              <a:rPr lang="sr-Cyrl-RS" dirty="0" smtClean="0"/>
              <a:t>Главаш                  </a:t>
            </a:r>
            <a:r>
              <a:rPr lang="sr-Cyrl-RS" dirty="0" smtClean="0"/>
              <a:t>Хајдук </a:t>
            </a:r>
            <a:r>
              <a:rPr lang="sr-Cyrl-RS" dirty="0" smtClean="0"/>
              <a:t>Станко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Станко </a:t>
            </a:r>
            <a:r>
              <a:rPr lang="sr-Cyrl-RS" dirty="0" smtClean="0"/>
              <a:t>Арамбашић           </a:t>
            </a:r>
            <a:r>
              <a:rPr lang="sr-Cyrl-RS" dirty="0" smtClean="0"/>
              <a:t>Вук </a:t>
            </a:r>
            <a:r>
              <a:rPr lang="sr-Cyrl-RS" dirty="0" smtClean="0"/>
              <a:t>Лопушина...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Старина </a:t>
            </a:r>
            <a:r>
              <a:rPr lang="sr-Cyrl-RS" dirty="0" smtClean="0"/>
              <a:t>Новак</a:t>
            </a:r>
          </a:p>
          <a:p>
            <a:pPr marL="0" indent="0">
              <a:buNone/>
            </a:pPr>
            <a:r>
              <a:rPr lang="sr-Cyrl-RS" dirty="0" smtClean="0"/>
              <a:t>Бајо </a:t>
            </a:r>
            <a:r>
              <a:rPr lang="sr-Cyrl-RS" dirty="0" smtClean="0"/>
              <a:t>Пивљанин</a:t>
            </a:r>
          </a:p>
          <a:p>
            <a:pPr marL="0" indent="0">
              <a:buNone/>
            </a:pPr>
            <a:r>
              <a:rPr lang="sr-Cyrl-RS" dirty="0" smtClean="0"/>
              <a:t>Јован </a:t>
            </a:r>
            <a:r>
              <a:rPr lang="sr-Cyrl-RS" dirty="0" smtClean="0"/>
              <a:t>Станисављевић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50" y="2977703"/>
            <a:ext cx="3850847" cy="25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079" y="8555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1.Станоје Главаш</a:t>
            </a:r>
            <a:br>
              <a:rPr lang="sr-Cyrl-RS" dirty="0" smtClean="0"/>
            </a:br>
            <a:r>
              <a:rPr lang="sr-Cyrl-RS" dirty="0" smtClean="0"/>
              <a:t>2.Хајдук Станко</a:t>
            </a:r>
            <a:br>
              <a:rPr lang="sr-Cyrl-RS" dirty="0" smtClean="0"/>
            </a:br>
            <a:r>
              <a:rPr lang="sr-Cyrl-RS" dirty="0" smtClean="0"/>
              <a:t>3.Старина Новак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8" y="3010615"/>
            <a:ext cx="2717442" cy="290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88" y="3209523"/>
            <a:ext cx="2305318" cy="2843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66" y="2412610"/>
            <a:ext cx="289956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5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529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Хајдуци</vt:lpstr>
      <vt:lpstr>Хајдуци...</vt:lpstr>
      <vt:lpstr>Хајдуци</vt:lpstr>
      <vt:lpstr>Улога хајдука</vt:lpstr>
      <vt:lpstr>Хајдук Вељко</vt:lpstr>
      <vt:lpstr>ХАЈДУК ВЕЉКО</vt:lpstr>
      <vt:lpstr>Споменици Вељку Петровићу</vt:lpstr>
      <vt:lpstr>Хајдуци...</vt:lpstr>
      <vt:lpstr>1.Станоје Главаш 2.Хајдук Станко 3.Старина Новак</vt:lpstr>
      <vt:lpstr>Књижевност...</vt:lpstr>
      <vt:lpstr>Само неке од многих...</vt:lpstr>
      <vt:lpstr>За крај...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Хајдуци</dc:title>
  <dc:creator>Windows User</dc:creator>
  <cp:lastModifiedBy>Miljana</cp:lastModifiedBy>
  <cp:revision>17</cp:revision>
  <dcterms:created xsi:type="dcterms:W3CDTF">2021-04-02T12:51:37Z</dcterms:created>
  <dcterms:modified xsi:type="dcterms:W3CDTF">2021-04-07T20:21:40Z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1451912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