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CS"/>
              <a:t>Kliknite i uredite naslov mastera</a:t>
            </a:r>
            <a:endParaRPr lang="sr-Latn-R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CS"/>
              <a:t>Kliknite i uredite stil podnaslova mastera</a:t>
            </a:r>
            <a:endParaRPr lang="sr-Latn-R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A24F-C5A6-47A7-AFAD-C9C817DB1331}" type="datetimeFigureOut">
              <a:rPr lang="sr-Latn-RS" smtClean="0"/>
              <a:t>23.1.2021.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7279-E3E3-4920-ACFA-8D424BE3D06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06647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sr-Latn-R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sr-Latn-R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A24F-C5A6-47A7-AFAD-C9C817DB1331}" type="datetimeFigureOut">
              <a:rPr lang="sr-Latn-RS" smtClean="0"/>
              <a:t>23.1.2021.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7279-E3E3-4920-ACFA-8D424BE3D06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58693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CS"/>
              <a:t>Kliknite i uredite naslov mastera</a:t>
            </a:r>
            <a:endParaRPr lang="sr-Latn-R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sr-Latn-R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A24F-C5A6-47A7-AFAD-C9C817DB1331}" type="datetimeFigureOut">
              <a:rPr lang="sr-Latn-RS" smtClean="0"/>
              <a:t>23.1.2021.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7279-E3E3-4920-ACFA-8D424BE3D06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31862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sr-Latn-R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sr-Latn-R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A24F-C5A6-47A7-AFAD-C9C817DB1331}" type="datetimeFigureOut">
              <a:rPr lang="sr-Latn-RS" smtClean="0"/>
              <a:t>23.1.2021.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7279-E3E3-4920-ACFA-8D424BE3D06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7471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CS"/>
              <a:t>Kliknite i uredite naslov mastera</a:t>
            </a:r>
            <a:endParaRPr lang="sr-Latn-R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A24F-C5A6-47A7-AFAD-C9C817DB1331}" type="datetimeFigureOut">
              <a:rPr lang="sr-Latn-RS" smtClean="0"/>
              <a:t>23.1.2021.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7279-E3E3-4920-ACFA-8D424BE3D06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1119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sr-Latn-RS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sr-Latn-RS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sr-Latn-RS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A24F-C5A6-47A7-AFAD-C9C817DB1331}" type="datetimeFigureOut">
              <a:rPr lang="sr-Latn-RS" smtClean="0"/>
              <a:t>23.1.2021.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7279-E3E3-4920-ACFA-8D424BE3D06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37213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CS"/>
              <a:t>Kliknite i uredite naslov mastera</a:t>
            </a:r>
            <a:endParaRPr lang="sr-Latn-R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sr-Latn-RS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sr-Latn-RS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A24F-C5A6-47A7-AFAD-C9C817DB1331}" type="datetimeFigureOut">
              <a:rPr lang="sr-Latn-RS" smtClean="0"/>
              <a:t>23.1.2021.</a:t>
            </a:fld>
            <a:endParaRPr lang="sr-Latn-RS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7279-E3E3-4920-ACFA-8D424BE3D06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7691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sr-Latn-RS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A24F-C5A6-47A7-AFAD-C9C817DB1331}" type="datetimeFigureOut">
              <a:rPr lang="sr-Latn-RS" smtClean="0"/>
              <a:t>23.1.2021.</a:t>
            </a:fld>
            <a:endParaRPr lang="sr-Latn-R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7279-E3E3-4920-ACFA-8D424BE3D06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0167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A24F-C5A6-47A7-AFAD-C9C817DB1331}" type="datetimeFigureOut">
              <a:rPr lang="sr-Latn-RS" smtClean="0"/>
              <a:t>23.1.2021.</a:t>
            </a:fld>
            <a:endParaRPr lang="sr-Latn-RS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7279-E3E3-4920-ACFA-8D424BE3D06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61405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CS"/>
              <a:t>Kliknite i uredite naslov mastera</a:t>
            </a:r>
            <a:endParaRPr lang="sr-Latn-R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sr-Latn-R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A24F-C5A6-47A7-AFAD-C9C817DB1331}" type="datetimeFigureOut">
              <a:rPr lang="sr-Latn-RS" smtClean="0"/>
              <a:t>23.1.2021.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7279-E3E3-4920-ACFA-8D424BE3D06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5708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CS"/>
              <a:t>Kliknite i uredite naslov mastera</a:t>
            </a:r>
            <a:endParaRPr lang="sr-Latn-RS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A24F-C5A6-47A7-AFAD-C9C817DB1331}" type="datetimeFigureOut">
              <a:rPr lang="sr-Latn-RS" smtClean="0"/>
              <a:t>23.1.2021.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7279-E3E3-4920-ACFA-8D424BE3D06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4212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/>
              <a:t>Kliknite i uredite naslov mastera</a:t>
            </a:r>
            <a:endParaRPr lang="sr-Latn-R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sr-Latn-R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AA24F-C5A6-47A7-AFAD-C9C817DB1331}" type="datetimeFigureOut">
              <a:rPr lang="sr-Latn-RS" smtClean="0"/>
              <a:t>23.1.2021.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A7279-E3E3-4920-ACFA-8D424BE3D06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6539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 СУ НАСТАЈАЛЕ КЊИГЕ У СРЕДЊЕМ ВЕКУ</a:t>
            </a:r>
            <a:endParaRPr lang="sr-Latn-R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i="1" dirty="0" err="1"/>
              <a:t>Adrian</a:t>
            </a:r>
            <a:r>
              <a:rPr lang="sr-Latn-RS" i="1" dirty="0"/>
              <a:t> </a:t>
            </a:r>
            <a:r>
              <a:rPr lang="sr-Latn-RS" i="1" dirty="0" err="1"/>
              <a:t>Pittino</a:t>
            </a:r>
            <a:r>
              <a:rPr lang="sr-Latn-RS" i="1" dirty="0"/>
              <a:t> VI</a:t>
            </a:r>
            <a:r>
              <a:rPr lang="sr-Latn-RS" sz="1800" i="1" dirty="0"/>
              <a:t>4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29" y="3882816"/>
            <a:ext cx="3666624" cy="2749968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854" y="3882816"/>
            <a:ext cx="3664284" cy="2760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420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СУ ПИСАНЕ?</a:t>
            </a:r>
            <a:endParaRPr lang="sr-Latn-R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180473" y="1763826"/>
            <a:ext cx="11831053" cy="491205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Највише књига из средњег века писано је у манастирима. Написане књиге потом су се чувале у манастирским библиотекама. Манастирске библиотеке налазиле су се унутар манастира, и њихова улога у средњем веку је била сакупљање, преписивање и чување старих рукописа, рукописних књига, инкунабула, као и израђивање неопходних материјала за писање (папирус, пергамент, папир). Имале су свој скрипторијум у којој се вршила преписивачка делатност у раном средњем веку, а касније се у њима и израђивали и украшавали кодекси и инканабуле. У западној Европи до 13. века преписивачи су били искључиво монаси, док у манастирима Византијског царства преписивањем су се бавили и универзитетски професори, нотари, чиновници и други.</a:t>
            </a:r>
          </a:p>
          <a:p>
            <a:pPr marL="0" indent="0">
              <a:buNone/>
            </a:pPr>
            <a:endParaRPr lang="sr-Latn-R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8958" y="230189"/>
            <a:ext cx="2881379" cy="153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13149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МАНАСТИРИ</a:t>
            </a:r>
            <a:endParaRPr lang="sr-Latn-R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06" y="1656598"/>
            <a:ext cx="3577390" cy="2683042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305" y="4174957"/>
            <a:ext cx="3577390" cy="2683043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277" y="1690688"/>
            <a:ext cx="3581817" cy="2683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2944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ПРЕПИСИВАЧКА ДЕЛАТНОСТ</a:t>
            </a:r>
            <a:endParaRPr lang="sr-Latn-R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08547" y="1825624"/>
            <a:ext cx="11742821" cy="49120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Уређивање црквеног живота темељи се на богослужбеним књигама. Зато се у средњем веку производња чување књига организују у манастирским библиотекама, док се умножавање врши у преписивачким радионицама — скрипторијумима. Писарске радионице биле су биле опремљене за истовремени рад више писара, а често су писари радили и сами, у својим ћелијама.</a:t>
            </a:r>
          </a:p>
          <a:p>
            <a:pPr marL="0" indent="0">
              <a:buNone/>
            </a:pPr>
            <a:r>
              <a:rPr lang="ru-RU" dirty="0"/>
              <a:t>Писари су могли да буду само они монаси који су имали довољно знања, велику писарску вештину и посвећеност том духовном послу. Уживали су велики углед, неретко и привилегије, а у неким земљама су имали и правну заштиту.</a:t>
            </a:r>
          </a:p>
          <a:p>
            <a:pPr marL="0" indent="0">
              <a:buNone/>
            </a:pPr>
            <a:r>
              <a:rPr lang="ru-RU" dirty="0"/>
              <a:t>Најпознатије писарске радионице основане су у првим манастирима у јужној Италији — Виваријум и Монте Касино.</a:t>
            </a:r>
            <a:endParaRPr lang="sr-Latn-R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874" y="115094"/>
            <a:ext cx="939852" cy="171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49578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НАЧИНИ УКРАШАВАЊА</a:t>
            </a:r>
            <a:endParaRPr lang="sr-Latn-R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32611" y="1825625"/>
            <a:ext cx="11758863" cy="480778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Три основна начина украшавања била су заставица, минијатура и иницијал.</a:t>
            </a:r>
          </a:p>
          <a:p>
            <a:pPr marL="0" indent="0">
              <a:buNone/>
            </a:pPr>
            <a:r>
              <a:rPr lang="ru-RU" dirty="0"/>
              <a:t>Заставица у рукописној књизи представља орнаментално поље на почетку текста, поглавља или важније целине. Заставицама се украшавају нарочито ћириличке богослужбене књиге.</a:t>
            </a:r>
          </a:p>
          <a:p>
            <a:pPr marL="0" indent="0">
              <a:buNone/>
            </a:pPr>
            <a:r>
              <a:rPr lang="ru-RU" dirty="0"/>
              <a:t>Минијатура обухвата све оне елементе сликане или цртане на маргинама, у оквиру ступца или ређе на целој страни. У јеванђељима минијатуре често укључују и портрете јеванђелиста. Ретко илуструју текст уз који стоје. Један од изузетака представља Призренско јеванђеље у коме минијатуре непосредно илуструју текст.</a:t>
            </a:r>
          </a:p>
          <a:p>
            <a:pPr marL="0" indent="0">
              <a:buNone/>
            </a:pPr>
            <a:r>
              <a:rPr lang="ru-RU" dirty="0"/>
              <a:t>Иницијал је истакнуто и украшено слово на почетку текста, поглавља или целине.</a:t>
            </a:r>
            <a:endParaRPr lang="sr-Latn-R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62" y="289885"/>
            <a:ext cx="1957695" cy="146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28394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НАЧИНИ УКРАШАВАЊА</a:t>
            </a:r>
            <a:endParaRPr lang="sr-Latn-R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Čuvar mesta za sadržaj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637" y="2791710"/>
            <a:ext cx="1796715" cy="2369294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1620" y="2791710"/>
            <a:ext cx="1986936" cy="2369294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67" y="2791710"/>
            <a:ext cx="1796714" cy="2369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013566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ПРИБОР ЗА ПИСАЊЕ</a:t>
            </a:r>
            <a:endParaRPr lang="sr-Latn-R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192505" y="1825625"/>
            <a:ext cx="11782927" cy="48559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sr-Latn-RS" dirty="0"/>
              <a:t> </a:t>
            </a:r>
            <a:r>
              <a:rPr lang="sr-Cyrl-RS" dirty="0"/>
              <a:t>Мастило</a:t>
            </a:r>
            <a:r>
              <a:rPr lang="sr-Latn-RS" dirty="0"/>
              <a:t> (</a:t>
            </a:r>
            <a:r>
              <a:rPr lang="sr-Cyrl-RS" dirty="0"/>
              <a:t>танинско</a:t>
            </a:r>
            <a:r>
              <a:rPr lang="sr-Latn-RS" dirty="0"/>
              <a:t>,</a:t>
            </a:r>
            <a:r>
              <a:rPr lang="sr-Cyrl-RS" dirty="0"/>
              <a:t> угљениково, анилинско</a:t>
            </a:r>
            <a:r>
              <a:rPr lang="sr-Latn-RS" dirty="0"/>
              <a:t>)</a:t>
            </a:r>
            <a:endParaRPr lang="sr-Cyrl-RS" dirty="0"/>
          </a:p>
          <a:p>
            <a:pPr>
              <a:buFont typeface="Wingdings" panose="05000000000000000000" pitchFamily="2" charset="2"/>
              <a:buChar char="v"/>
            </a:pPr>
            <a:r>
              <a:rPr lang="sr-Cyrl-RS" dirty="0"/>
              <a:t>Пера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dirty="0"/>
              <a:t>Пасте за пера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dirty="0"/>
              <a:t>Мастила за писање и цртање</a:t>
            </a:r>
            <a:endParaRPr lang="sr-Latn-R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815389"/>
            <a:ext cx="59436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288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717757" y="3044156"/>
            <a:ext cx="4882904" cy="1325563"/>
          </a:xfrm>
        </p:spPr>
        <p:txBody>
          <a:bodyPr/>
          <a:lstStyle/>
          <a:p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ХВАЛА НА ПАЖЊИ!</a:t>
            </a:r>
            <a:endParaRPr lang="sr-Latn-R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25400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5885</TotalTime>
  <Words>383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tema</vt:lpstr>
      <vt:lpstr>КАКО СУ НАСТАЈАЛЕ КЊИГЕ У СРЕДЊЕМ ВЕКУ</vt:lpstr>
      <vt:lpstr>ГДЕ СУ ПИСАНЕ?</vt:lpstr>
      <vt:lpstr>МАНАСТИРИ</vt:lpstr>
      <vt:lpstr>ПРЕПИСИВАЧКА ДЕЛАТНОСТ</vt:lpstr>
      <vt:lpstr>НАЧИНИ УКРАШАВАЊА</vt:lpstr>
      <vt:lpstr>НАЧИНИ УКРАШАВАЊА</vt:lpstr>
      <vt:lpstr>ПРИБОР ЗА ПИСАЊЕ</vt:lpstr>
      <vt:lpstr>ХВАЛА НА ПАЖЊИ!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KAKO SU NASTAJALE KNJIGE U SREDNJEM VEKU???</dc:title>
  <dc:creator>DANA</dc:creator>
  <cp:lastModifiedBy>Miljana</cp:lastModifiedBy>
  <cp:revision>10</cp:revision>
  <dcterms:created xsi:type="dcterms:W3CDTF">2021-01-17T20:35:55Z</dcterms:created>
  <dcterms:modified xsi:type="dcterms:W3CDTF">2021-01-23T20:52:02Z</dcterms:modified>
</cp:coreProperties>
</file>