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E64EA-976C-4B85-BD1C-640463224EF4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06DB3-0D94-41AD-8F09-EA3C8FC4F6B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1359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E64EA-976C-4B85-BD1C-640463224EF4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06DB3-0D94-41AD-8F09-EA3C8FC4F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94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E64EA-976C-4B85-BD1C-640463224EF4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06DB3-0D94-41AD-8F09-EA3C8FC4F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82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E64EA-976C-4B85-BD1C-640463224EF4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06DB3-0D94-41AD-8F09-EA3C8FC4F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058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E64EA-976C-4B85-BD1C-640463224EF4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06DB3-0D94-41AD-8F09-EA3C8FC4F6B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1115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E64EA-976C-4B85-BD1C-640463224EF4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06DB3-0D94-41AD-8F09-EA3C8FC4F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610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E64EA-976C-4B85-BD1C-640463224EF4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06DB3-0D94-41AD-8F09-EA3C8FC4F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152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E64EA-976C-4B85-BD1C-640463224EF4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06DB3-0D94-41AD-8F09-EA3C8FC4F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623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E64EA-976C-4B85-BD1C-640463224EF4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06DB3-0D94-41AD-8F09-EA3C8FC4F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362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D2E64EA-976C-4B85-BD1C-640463224EF4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0706DB3-0D94-41AD-8F09-EA3C8FC4F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925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E64EA-976C-4B85-BD1C-640463224EF4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06DB3-0D94-41AD-8F09-EA3C8FC4F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259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D2E64EA-976C-4B85-BD1C-640463224EF4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0706DB3-0D94-41AD-8F09-EA3C8FC4F6B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6928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r-Cyrl-RS" sz="4400" b="1" i="1" dirty="0" smtClean="0"/>
              <a:t>ИНТЕРДИСЦИПЛИНАРНИ ЧАС</a:t>
            </a:r>
            <a:endParaRPr lang="en-US" sz="4400" b="1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Cyrl-RS" b="1" dirty="0" smtClean="0"/>
              <a:t>Административни и новинарски стил у географији 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758489" y="4939991"/>
            <a:ext cx="5397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/>
              <a:t>н</a:t>
            </a:r>
            <a:r>
              <a:rPr lang="sr-Cyrl-RS" b="1" dirty="0" smtClean="0"/>
              <a:t>аставници Наташа Лилић и Александар Ђекић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469" y="321526"/>
            <a:ext cx="2133600" cy="213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8187" y="2232748"/>
            <a:ext cx="2362200" cy="19335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179" y="598687"/>
            <a:ext cx="2295525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97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1837" y="-81388"/>
            <a:ext cx="7645276" cy="1486441"/>
          </a:xfrm>
        </p:spPr>
        <p:txBody>
          <a:bodyPr/>
          <a:lstStyle/>
          <a:p>
            <a:r>
              <a:rPr lang="sr-Cyrl-RS" b="1" dirty="0"/>
              <a:t>Примери репортаже 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40" y="1923226"/>
            <a:ext cx="8080491" cy="208676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22" y="4134313"/>
            <a:ext cx="3688863" cy="20657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692" y="3137325"/>
            <a:ext cx="3253717" cy="296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2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151" y="-417492"/>
            <a:ext cx="5946986" cy="2144692"/>
          </a:xfrm>
        </p:spPr>
        <p:txBody>
          <a:bodyPr/>
          <a:lstStyle/>
          <a:p>
            <a:r>
              <a:rPr lang="sr-Cyrl-RS" b="1" dirty="0"/>
              <a:t>Примери репортаже 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22" y="2914551"/>
            <a:ext cx="7123289" cy="317202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269" y="188145"/>
            <a:ext cx="5242950" cy="24459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0793" y="2830246"/>
            <a:ext cx="3340630" cy="334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6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6919" y="0"/>
            <a:ext cx="10058400" cy="1450757"/>
          </a:xfrm>
        </p:spPr>
        <p:txBody>
          <a:bodyPr/>
          <a:lstStyle/>
          <a:p>
            <a:r>
              <a:rPr lang="sr-Cyrl-RS" b="1" dirty="0"/>
              <a:t>Примери репортаже 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230" y="1913996"/>
            <a:ext cx="9348488" cy="4022725"/>
          </a:xfrm>
        </p:spPr>
      </p:pic>
    </p:spTree>
    <p:extLst>
      <p:ext uri="{BB962C8B-B14F-4D97-AF65-F5344CB8AC3E}">
        <p14:creationId xmlns:p14="http://schemas.microsoft.com/office/powerpoint/2010/main" val="43940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323" y="-148294"/>
            <a:ext cx="2906008" cy="1876734"/>
          </a:xfrm>
        </p:spPr>
        <p:txBody>
          <a:bodyPr/>
          <a:lstStyle/>
          <a:p>
            <a:r>
              <a:rPr lang="sr-Cyrl-RS" b="1" dirty="0" smtClean="0"/>
              <a:t>Примери репортаже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014" y="301082"/>
            <a:ext cx="7746381" cy="580978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36421">
            <a:off x="455680" y="2978247"/>
            <a:ext cx="2822659" cy="175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9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2537" y="286603"/>
            <a:ext cx="10058400" cy="1450757"/>
          </a:xfrm>
        </p:spPr>
        <p:txBody>
          <a:bodyPr/>
          <a:lstStyle/>
          <a:p>
            <a:r>
              <a:rPr lang="sr-Cyrl-RS" b="1" dirty="0"/>
              <a:t>Примери репортаже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393" y="1879188"/>
            <a:ext cx="6636985" cy="4978812"/>
          </a:xfrm>
        </p:spPr>
        <p:txBody>
          <a:bodyPr/>
          <a:lstStyle/>
          <a:p>
            <a:r>
              <a:rPr lang="ru-RU" dirty="0"/>
              <a:t>Годишње се из Србије у Немачку у просеку исели 30.000 људи. Они који раде месечно зарађују између 1.500 и 4.000 евра, углавном изнајмљују стан, донекле знају немачки језик и немају намеру да се врате у </a:t>
            </a:r>
            <a:r>
              <a:rPr lang="ru-RU" dirty="0" smtClean="0"/>
              <a:t>Србију. </a:t>
            </a:r>
          </a:p>
          <a:p>
            <a:r>
              <a:rPr lang="ru-RU" dirty="0" smtClean="0"/>
              <a:t>У </a:t>
            </a:r>
            <a:r>
              <a:rPr lang="ru-RU" dirty="0"/>
              <a:t>најкраћем, ово је прича о Србима који живе у Немачкој, економски најснажнијој европској земљи, а којих је, према званичним подацима, сваке године све више. Према подацима Министарства унутрашњих послова Немачке, у 2015. години у Немачку је отишло 24.616 Срба, а годину дана касније 33.000. Овај број знатно је већи уколико се зна да велики број грађана у Србији има хрватски пасош и да у Немачку одлазе из Хрватске, одакле се годишње у Немачку исели око 50.000 људи. Процене су да је пут Немачке од 2000. године из Србије отишло више од 200.000 грађана.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8390" y="1737360"/>
            <a:ext cx="4543267" cy="265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6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827" y="-168128"/>
            <a:ext cx="10058400" cy="1450757"/>
          </a:xfrm>
        </p:spPr>
        <p:txBody>
          <a:bodyPr/>
          <a:lstStyle/>
          <a:p>
            <a:r>
              <a:rPr lang="sr-Cyrl-RS" b="1" dirty="0"/>
              <a:t>Примери репортаже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525" y="1758809"/>
            <a:ext cx="4953564" cy="4956951"/>
          </a:xfrm>
        </p:spPr>
        <p:txBody>
          <a:bodyPr/>
          <a:lstStyle/>
          <a:p>
            <a:r>
              <a:rPr lang="ru-RU" dirty="0"/>
              <a:t>Број Срба у дијаспори се креће и око 12 милиона. Ту спадају и они који су трећа или четврта генерација емиграната. Они немају наше држављанство, многи не знају ни језик, али одржавају неку везу са домовином, или су активни у неком националном удружењу дијаспоре</a:t>
            </a:r>
            <a:r>
              <a:rPr lang="ru-RU" dirty="0" smtClean="0"/>
              <a:t>. Према </a:t>
            </a:r>
            <a:r>
              <a:rPr lang="ru-RU" dirty="0"/>
              <a:t>социјалним категоријама која се исељавају, на врху су лица са дна  социјалне  лествице, сиромашни, </a:t>
            </a:r>
            <a:r>
              <a:rPr lang="ru-RU" dirty="0" smtClean="0"/>
              <a:t>маргинализовани</a:t>
            </a:r>
            <a:r>
              <a:rPr lang="ru-RU" dirty="0"/>
              <a:t>, ниског </a:t>
            </a:r>
            <a:r>
              <a:rPr lang="ru-RU" dirty="0" smtClean="0"/>
              <a:t>степена образовања и  </a:t>
            </a:r>
            <a:r>
              <a:rPr lang="ru-RU" dirty="0"/>
              <a:t>незапослени.  Старосна статистика нам показује да је време између 20 и 40 године живота најчешће када се доносе одлуке о исељењу, услед највеће способност  адаптације на нове услове живота и рада.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899" y="1758809"/>
            <a:ext cx="2962913" cy="38347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1812" y="2711168"/>
            <a:ext cx="3156889" cy="192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2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b="1" dirty="0"/>
              <a:t>Примери репортаже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Највећи број наших људи се на Нови Зеланд доселио после грађанског рата на простору бивше Југославије. Већином то су били високо квалификовани и стручни радници. Наши исељеници су основали Српски клуб и данас он броји неколико стотина чланова, који се сваке суботе окупљају. Ту се наши људи друже, организују разне курсеве и негују српски језик. Такође, важно стециште Срба на Новом Зеланду су и две српске православне цркве, у Велингтону и Окланду.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889" y="4071421"/>
            <a:ext cx="3331803" cy="21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2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b="1" dirty="0"/>
              <a:t>Примери репортаже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Српска дијаспора заступљена је у 159 земаља широм света и броји више милиона припадника. Највише их је у Немачкој ( 450 000), Сједињеним Америчким Државама, Аустрији </a:t>
            </a:r>
            <a:r>
              <a:rPr lang="ru-RU" sz="2800" dirty="0" smtClean="0"/>
              <a:t>(300 </a:t>
            </a:r>
            <a:r>
              <a:rPr lang="ru-RU" sz="2800" dirty="0"/>
              <a:t>000), Швајцарској ( ≈ 200 000).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0941" y="3403570"/>
            <a:ext cx="5514739" cy="268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96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b="1" i="1" u="sng" dirty="0" smtClean="0"/>
              <a:t>Задатак</a:t>
            </a:r>
            <a:r>
              <a:rPr lang="sr-Cyrl-RS" i="1" u="sng" dirty="0" smtClean="0"/>
              <a:t> </a:t>
            </a:r>
            <a:r>
              <a:rPr lang="sr-Cyrl-RS" b="1" i="1" u="sng" dirty="0" smtClean="0"/>
              <a:t>број 1</a:t>
            </a:r>
            <a:endParaRPr lang="en-US" b="1" i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ru-RU" dirty="0" smtClean="0"/>
              <a:t>На </a:t>
            </a:r>
            <a:r>
              <a:rPr lang="ru-RU" dirty="0"/>
              <a:t>примеру Закона о дијаспори (http://dijaspora.gov.rs/wp-content/uploads/2012/12/Zakon_o_dijaspori.pdf) уочите одлике административног стила. Издвојте неке од њих </a:t>
            </a:r>
            <a:r>
              <a:rPr lang="ru-RU" dirty="0" smtClean="0"/>
              <a:t>и илуструјте </a:t>
            </a:r>
            <a:r>
              <a:rPr lang="ru-RU" dirty="0"/>
              <a:t>примерима из конкретног документа.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457" y="3100041"/>
            <a:ext cx="3908666" cy="29809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9564" y="2987727"/>
            <a:ext cx="4639489" cy="288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96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b="1" i="1" dirty="0" smtClean="0"/>
              <a:t>Одлике административног стила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r>
              <a:rPr lang="ru-RU" dirty="0"/>
              <a:t>Одлике административног стила су:</a:t>
            </a:r>
          </a:p>
          <a:p>
            <a:r>
              <a:rPr lang="ru-RU" dirty="0"/>
              <a:t>•	</a:t>
            </a:r>
            <a:r>
              <a:rPr lang="ru-RU" b="1" dirty="0"/>
              <a:t>обавезна употреба стандардног језика;</a:t>
            </a:r>
          </a:p>
          <a:p>
            <a:r>
              <a:rPr lang="ru-RU" b="1" dirty="0"/>
              <a:t>•	прецизност, јасност, безличност;</a:t>
            </a:r>
          </a:p>
          <a:p>
            <a:r>
              <a:rPr lang="ru-RU" b="1" dirty="0"/>
              <a:t>•	објективност;</a:t>
            </a:r>
          </a:p>
          <a:p>
            <a:r>
              <a:rPr lang="ru-RU" b="1" dirty="0"/>
              <a:t>•	устаљене форме;</a:t>
            </a:r>
          </a:p>
          <a:p>
            <a:r>
              <a:rPr lang="ru-RU" b="1" dirty="0"/>
              <a:t>•	званичност у обраћању;</a:t>
            </a:r>
          </a:p>
          <a:p>
            <a:r>
              <a:rPr lang="ru-RU" b="1" dirty="0"/>
              <a:t>•	употреба стручних термина.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4425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1387" y="0"/>
            <a:ext cx="10058400" cy="1450757"/>
          </a:xfrm>
        </p:spPr>
        <p:txBody>
          <a:bodyPr/>
          <a:lstStyle/>
          <a:p>
            <a:r>
              <a:rPr lang="sr-Cyrl-RS" b="1" i="1" dirty="0" smtClean="0"/>
              <a:t>Примери: 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3129032" cy="4276286"/>
          </a:xfrm>
        </p:spPr>
        <p:txBody>
          <a:bodyPr/>
          <a:lstStyle/>
          <a:p>
            <a:r>
              <a:rPr lang="ru-RU" b="1" dirty="0"/>
              <a:t>Прецизност и  јасност  </a:t>
            </a:r>
            <a:r>
              <a:rPr lang="ru-RU" dirty="0"/>
              <a:t>значи да закон треба да буде јасан свим људима без обзира на њихову образовну и интелектуалну способност. Због тога за неке појмове постоји посебно објашњење у закону.  </a:t>
            </a:r>
            <a:r>
              <a:rPr lang="ru-RU" b="1" dirty="0"/>
              <a:t>Безличност</a:t>
            </a:r>
            <a:r>
              <a:rPr lang="ru-RU" dirty="0"/>
              <a:t> значи да се закон не односи на неку конкретну особу, него на све људе који су држављани те државе.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319" y="1845734"/>
            <a:ext cx="7602286" cy="427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4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b="1" i="1" u="sng" dirty="0" smtClean="0"/>
              <a:t>Задатак број 2: новинарски стил - репортажа</a:t>
            </a:r>
            <a:endParaRPr lang="en-US" b="1" i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858" y="1906693"/>
            <a:ext cx="7177476" cy="5593644"/>
          </a:xfrm>
        </p:spPr>
        <p:txBody>
          <a:bodyPr/>
          <a:lstStyle/>
          <a:p>
            <a:r>
              <a:rPr lang="ru-RU" dirty="0" smtClean="0"/>
              <a:t>Замисли </a:t>
            </a:r>
            <a:r>
              <a:rPr lang="ru-RU" dirty="0"/>
              <a:t>да си новинар који треба да напише репортажу у Србима у дијаспори. Овај задатак подразумева истраживачки рад о броју Срба у дијаспори, у којој земљи их има највише. То би могао бити уводни део. Главни део задатка би требало да буде твоје истраживање о Србима у некој конкретној земљи </a:t>
            </a:r>
            <a:r>
              <a:rPr lang="ru-RU" dirty="0" smtClean="0"/>
              <a:t>(чиме </a:t>
            </a:r>
            <a:r>
              <a:rPr lang="ru-RU" dirty="0"/>
              <a:t>се баве, како живе, каква су њихова права, какав однос имају према земљи у којој живе, а какав према својој домовини?) Води рачуна о тачности података. Пример једне репортаже можеш погледати на линку https://www.novosti.rs/vesti/naslovna/reportaze/aktuelno.293.html:842354-Svojim-umom-50000-Srba-u-rasejanju-MENjA-SVET-Kako-milioni-ljudi-sa-nasih-prostora-stvaraju-istoriju-u-tudjini. У завршном делу репортаже треба да стоји неки твој коментар, закључак о ономе што си истражио. Своју репортажу обогатите и </a:t>
            </a:r>
            <a:r>
              <a:rPr lang="ru-RU" dirty="0" smtClean="0"/>
              <a:t>фотографијама.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799" y="2619022"/>
            <a:ext cx="3833904" cy="255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9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6490" y="197393"/>
            <a:ext cx="10058400" cy="1450757"/>
          </a:xfrm>
        </p:spPr>
        <p:txBody>
          <a:bodyPr/>
          <a:lstStyle/>
          <a:p>
            <a:r>
              <a:rPr lang="sr-Cyrl-RS" b="1" i="1" dirty="0" smtClean="0"/>
              <a:t>Одлике новинарског стила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3910" y="2195826"/>
            <a:ext cx="10058400" cy="4023360"/>
          </a:xfrm>
        </p:spPr>
        <p:txBody>
          <a:bodyPr/>
          <a:lstStyle/>
          <a:p>
            <a:r>
              <a:rPr lang="ru-RU" sz="2800" dirty="0"/>
              <a:t>Одлике новинарског стила су:</a:t>
            </a:r>
          </a:p>
          <a:p>
            <a:r>
              <a:rPr lang="ru-RU" sz="2800" dirty="0"/>
              <a:t>•	</a:t>
            </a:r>
            <a:r>
              <a:rPr lang="ru-RU" sz="2800" b="1" dirty="0"/>
              <a:t>обавезна употреба стандардног језика;</a:t>
            </a:r>
          </a:p>
          <a:p>
            <a:r>
              <a:rPr lang="ru-RU" sz="2800" b="1" dirty="0"/>
              <a:t>•	језгровитост и сажетост у казивању;</a:t>
            </a:r>
          </a:p>
          <a:p>
            <a:r>
              <a:rPr lang="ru-RU" sz="2800" b="1" dirty="0"/>
              <a:t>•	истицање јавне поруке, обавештења;</a:t>
            </a:r>
          </a:p>
          <a:p>
            <a:r>
              <a:rPr lang="ru-RU" sz="2800" b="1" dirty="0"/>
              <a:t>•	мешање елемената других стилова;</a:t>
            </a:r>
          </a:p>
          <a:p>
            <a:r>
              <a:rPr lang="ru-RU" sz="2800" b="1" dirty="0"/>
              <a:t>•	масовност комуницирања.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76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146" y="-718107"/>
            <a:ext cx="2989298" cy="2456597"/>
          </a:xfrm>
        </p:spPr>
        <p:txBody>
          <a:bodyPr/>
          <a:lstStyle/>
          <a:p>
            <a:r>
              <a:rPr lang="sr-Cyrl-RS" b="1" dirty="0" smtClean="0"/>
              <a:t>Примери репортаже 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974" y="130352"/>
            <a:ext cx="7640569" cy="60785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26" y="3520192"/>
            <a:ext cx="2866496" cy="286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96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791" y="207581"/>
            <a:ext cx="3565031" cy="1395441"/>
          </a:xfrm>
        </p:spPr>
        <p:txBody>
          <a:bodyPr/>
          <a:lstStyle/>
          <a:p>
            <a:r>
              <a:rPr lang="sr-Cyrl-RS" b="1" dirty="0"/>
              <a:t>Примери репортаже 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444" y="207581"/>
            <a:ext cx="7879627" cy="590920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413" y="3657598"/>
            <a:ext cx="2345267" cy="234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5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5213" y="-137945"/>
            <a:ext cx="6785807" cy="1382751"/>
          </a:xfrm>
        </p:spPr>
        <p:txBody>
          <a:bodyPr>
            <a:normAutofit/>
          </a:bodyPr>
          <a:lstStyle/>
          <a:p>
            <a:r>
              <a:rPr lang="sr-Cyrl-RS" b="1" dirty="0"/>
              <a:t>Примери репортаже 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6" y="1803035"/>
            <a:ext cx="7039720" cy="389523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924" y="1885772"/>
            <a:ext cx="4523568" cy="381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2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93</TotalTime>
  <Words>647</Words>
  <Application>Microsoft Office PowerPoint</Application>
  <PresentationFormat>Widescreen</PresentationFormat>
  <Paragraphs>41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Retrospect</vt:lpstr>
      <vt:lpstr>ИНТЕРДИСЦИПЛИНАРНИ ЧАС</vt:lpstr>
      <vt:lpstr>Задатак број 1</vt:lpstr>
      <vt:lpstr>Одлике административног стила</vt:lpstr>
      <vt:lpstr>Примери: </vt:lpstr>
      <vt:lpstr>Задатак број 2: новинарски стил - репортажа</vt:lpstr>
      <vt:lpstr>Одлике новинарског стила</vt:lpstr>
      <vt:lpstr>Примери репортаже </vt:lpstr>
      <vt:lpstr>Примери репортаже </vt:lpstr>
      <vt:lpstr>Примери репортаже </vt:lpstr>
      <vt:lpstr>Примери репортаже </vt:lpstr>
      <vt:lpstr>Примери репортаже </vt:lpstr>
      <vt:lpstr>Примери репортаже </vt:lpstr>
      <vt:lpstr>Примери репортаже</vt:lpstr>
      <vt:lpstr>Примери репортаже</vt:lpstr>
      <vt:lpstr>Примери репортаже</vt:lpstr>
      <vt:lpstr>Примери репортаже</vt:lpstr>
      <vt:lpstr>Примери репортаже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ИНТЕРДИСЦИПЛИНАРНИ ЧАС</dc:title>
  <dc:creator>Miljana</dc:creator>
  <cp:lastModifiedBy>Miljana</cp:lastModifiedBy>
  <cp:revision>7</cp:revision>
  <dcterms:created xsi:type="dcterms:W3CDTF">2020-05-18T11:10:37Z</dcterms:created>
  <dcterms:modified xsi:type="dcterms:W3CDTF">2020-05-18T12:43:46Z</dcterms:modified>
</cp:coreProperties>
</file>